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65" r:id="rId3"/>
    <p:sldId id="275" r:id="rId4"/>
    <p:sldId id="258" r:id="rId5"/>
    <p:sldId id="262" r:id="rId6"/>
    <p:sldId id="308" r:id="rId7"/>
    <p:sldId id="286" r:id="rId8"/>
    <p:sldId id="309" r:id="rId9"/>
    <p:sldId id="315" r:id="rId10"/>
    <p:sldId id="316" r:id="rId11"/>
    <p:sldId id="327" r:id="rId12"/>
    <p:sldId id="319" r:id="rId13"/>
    <p:sldId id="320" r:id="rId14"/>
    <p:sldId id="333" r:id="rId15"/>
    <p:sldId id="293" r:id="rId16"/>
    <p:sldId id="329" r:id="rId17"/>
    <p:sldId id="295" r:id="rId18"/>
    <p:sldId id="339" r:id="rId19"/>
    <p:sldId id="360" r:id="rId20"/>
    <p:sldId id="361" r:id="rId21"/>
    <p:sldId id="357" r:id="rId22"/>
    <p:sldId id="362" r:id="rId23"/>
    <p:sldId id="358" r:id="rId24"/>
    <p:sldId id="363" r:id="rId25"/>
    <p:sldId id="364" r:id="rId26"/>
    <p:sldId id="365" r:id="rId27"/>
    <p:sldId id="366" r:id="rId28"/>
    <p:sldId id="337" r:id="rId29"/>
    <p:sldId id="355" r:id="rId30"/>
    <p:sldId id="356" r:id="rId31"/>
    <p:sldId id="281" r:id="rId32"/>
    <p:sldId id="296" r:id="rId33"/>
    <p:sldId id="345" r:id="rId34"/>
    <p:sldId id="298" r:id="rId35"/>
    <p:sldId id="300" r:id="rId36"/>
    <p:sldId id="332" r:id="rId37"/>
    <p:sldId id="340" r:id="rId38"/>
    <p:sldId id="341" r:id="rId39"/>
    <p:sldId id="347" r:id="rId40"/>
    <p:sldId id="348" r:id="rId41"/>
    <p:sldId id="353" r:id="rId42"/>
    <p:sldId id="305" r:id="rId43"/>
    <p:sldId id="350" r:id="rId44"/>
    <p:sldId id="310" r:id="rId45"/>
    <p:sldId id="312" r:id="rId46"/>
    <p:sldId id="338" r:id="rId47"/>
    <p:sldId id="349" r:id="rId48"/>
    <p:sldId id="282" r:id="rId49"/>
    <p:sldId id="307" r:id="rId50"/>
    <p:sldId id="351" r:id="rId51"/>
    <p:sldId id="352" r:id="rId52"/>
    <p:sldId id="311" r:id="rId53"/>
    <p:sldId id="354" r:id="rId54"/>
    <p:sldId id="367" r:id="rId55"/>
  </p:sldIdLst>
  <p:sldSz cx="12192000" cy="6858000"/>
  <p:notesSz cx="6858000" cy="9144000"/>
  <p:embeddedFontLst>
    <p:embeddedFont>
      <p:font typeface="Bauhaus 93" panose="04030905020B02020C02" pitchFamily="82" charset="0"/>
      <p:regular r:id="rId57"/>
    </p:embeddedFont>
    <p:embeddedFont>
      <p:font typeface="Cambria Math" panose="02040503050406030204" pitchFamily="18" charset="0"/>
      <p:regular r:id="rId58"/>
    </p:embeddedFont>
    <p:embeddedFont>
      <p:font typeface="Santana-Black" panose="02000A03050000020004" pitchFamily="2" charset="-127"/>
      <p:bold r:id="rId59"/>
    </p:embeddedFont>
    <p:embeddedFont>
      <p:font typeface="나눔스퀘어 Bold" panose="020B0600000101010101" pitchFamily="50" charset="-127"/>
      <p:bold r:id="rId60"/>
    </p:embeddedFont>
    <p:embeddedFont>
      <p:font typeface="나눔스퀘어_ac" panose="020B0600000101010101" pitchFamily="50" charset="-127"/>
      <p:regular r:id="rId61"/>
    </p:embeddedFont>
    <p:embeddedFont>
      <p:font typeface="나눔스퀘어_ac Bold" panose="020B0600000101010101" pitchFamily="50" charset="-127"/>
      <p:bold r:id="rId62"/>
    </p:embeddedFont>
    <p:embeddedFont>
      <p:font typeface="나눔스퀘어_ac ExtraBold" panose="020B0600000101010101" pitchFamily="50" charset="-127"/>
      <p:bold r:id="rId63"/>
    </p:embeddedFont>
    <p:embeddedFont>
      <p:font typeface="나눔스퀘어_ac Light" panose="020B0600000101010101" pitchFamily="50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4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C5E0B4"/>
    <a:srgbClr val="007047"/>
    <a:srgbClr val="808080"/>
    <a:srgbClr val="713C33"/>
    <a:srgbClr val="89675D"/>
    <a:srgbClr val="228B22"/>
    <a:srgbClr val="F8D387"/>
    <a:srgbClr val="FFE699"/>
    <a:srgbClr val="74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5088" autoAdjust="0"/>
  </p:normalViewPr>
  <p:slideViewPr>
    <p:cSldViewPr snapToGrid="0">
      <p:cViewPr varScale="1">
        <p:scale>
          <a:sx n="81" d="100"/>
          <a:sy n="81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E-478D-B325-9912547F8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0E-478D-B325-9912547F8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0E-478D-B325-9912547F8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0E-478D-B325-9912547F8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0E-478D-B325-9912547F8EB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50E-478D-B325-9912547F8EB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0E-478D-B325-9912547F8EB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50E-478D-B325-9912547F8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504847"/>
        <c:axId val="582527311"/>
      </c:barChart>
      <c:catAx>
        <c:axId val="58250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82527311"/>
        <c:crosses val="autoZero"/>
        <c:auto val="1"/>
        <c:lblAlgn val="ctr"/>
        <c:lblOffset val="100"/>
        <c:noMultiLvlLbl val="0"/>
      </c:catAx>
      <c:valAx>
        <c:axId val="58252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0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646721501390168"/>
          <c:y val="0.91908662963171317"/>
          <c:w val="0.61580166821130677"/>
          <c:h val="6.12235089415005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1C-41D9-9183-E116F40C45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1C-41D9-9183-E116F40C45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1C-41D9-9183-E116F40C45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1C-41D9-9183-E116F40C45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1C-41D9-9183-E116F40C456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51C-41D9-9183-E116F40C456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1C-41D9-9183-E116F40C456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51C-41D9-9183-E116F40C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504847"/>
        <c:axId val="582527311"/>
      </c:barChart>
      <c:catAx>
        <c:axId val="58250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82527311"/>
        <c:crosses val="autoZero"/>
        <c:auto val="1"/>
        <c:lblAlgn val="ctr"/>
        <c:lblOffset val="100"/>
        <c:noMultiLvlLbl val="0"/>
      </c:catAx>
      <c:valAx>
        <c:axId val="58252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0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67277596979504"/>
          <c:y val="0.92189948427635349"/>
          <c:w val="0.60507783996036801"/>
          <c:h val="6.12234953815214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41-4506-BD36-BD7CF503AA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41-4506-BD36-BD7CF503AA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41-4506-BD36-BD7CF503AA6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41-4506-BD36-BD7CF503AA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41-4506-BD36-BD7CF503AA6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41-4506-BD36-BD7CF503AA6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41-4506-BD36-BD7CF503AA6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41-4506-BD36-BD7CF503A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504847"/>
        <c:axId val="582527311"/>
      </c:barChart>
      <c:catAx>
        <c:axId val="58250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82527311"/>
        <c:crosses val="autoZero"/>
        <c:auto val="1"/>
        <c:lblAlgn val="ctr"/>
        <c:lblOffset val="100"/>
        <c:noMultiLvlLbl val="0"/>
      </c:catAx>
      <c:valAx>
        <c:axId val="58252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0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646721501390168"/>
          <c:y val="0.91908662963171317"/>
          <c:w val="0.61580166821130677"/>
          <c:h val="6.12235089415005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27-40CD-B0AE-EB8687F2CE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27-40CD-B0AE-EB8687F2CE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27-40CD-B0AE-EB8687F2CE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27-40CD-B0AE-EB8687F2CE6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27-40CD-B0AE-EB8687F2CE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027-40CD-B0AE-EB8687F2CE6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027-40CD-B0AE-EB8687F2CE6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offer received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27-40CD-B0AE-EB8687F2C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504847"/>
        <c:axId val="582527311"/>
      </c:barChart>
      <c:catAx>
        <c:axId val="58250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82527311"/>
        <c:crosses val="autoZero"/>
        <c:auto val="1"/>
        <c:lblAlgn val="ctr"/>
        <c:lblOffset val="100"/>
        <c:noMultiLvlLbl val="0"/>
      </c:catAx>
      <c:valAx>
        <c:axId val="58252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0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67277596979504"/>
          <c:y val="0.92189948427635349"/>
          <c:w val="0.60507783996036801"/>
          <c:h val="6.12234953815214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E-478D-B325-9912547F8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0E-478D-B325-9912547F8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0E-478D-B325-9912547F8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0E-478D-B325-9912547F8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0E-478D-B325-9912547F8EB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50E-478D-B325-9912547F8EB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0E-478D-B325-9912547F8EB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person_id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50E-478D-B325-9912547F8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504847"/>
        <c:axId val="582527311"/>
      </c:barChart>
      <c:catAx>
        <c:axId val="58250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82527311"/>
        <c:crosses val="autoZero"/>
        <c:auto val="1"/>
        <c:lblAlgn val="ctr"/>
        <c:lblOffset val="100"/>
        <c:noMultiLvlLbl val="0"/>
      </c:catAx>
      <c:valAx>
        <c:axId val="58252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0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646721501390168"/>
          <c:y val="0.91908662963171317"/>
          <c:w val="0.61580166821130677"/>
          <c:h val="6.12235089415005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offer received</c:v>
                </c:pt>
              </c:strCache>
            </c:strRef>
          </c:tx>
          <c:spPr>
            <a:solidFill>
              <a:srgbClr val="80808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fafdcd668e</c:v>
                </c:pt>
                <c:pt idx="1">
                  <c:v>0b1e1539f2</c:v>
                </c:pt>
                <c:pt idx="2">
                  <c:v>9b98b8c7a3</c:v>
                </c:pt>
                <c:pt idx="3">
                  <c:v>2906810c7</c:v>
                </c:pt>
                <c:pt idx="4">
                  <c:v>ae264e3637</c:v>
                </c:pt>
                <c:pt idx="5">
                  <c:v>2298d6c36e</c:v>
                </c:pt>
                <c:pt idx="6">
                  <c:v>f19421c1d4</c:v>
                </c:pt>
                <c:pt idx="7">
                  <c:v>4d5c57ea9a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1357</c:v>
                </c:pt>
                <c:pt idx="1">
                  <c:v>1335</c:v>
                </c:pt>
                <c:pt idx="2">
                  <c:v>1296</c:v>
                </c:pt>
                <c:pt idx="3">
                  <c:v>1295</c:v>
                </c:pt>
                <c:pt idx="4">
                  <c:v>1285</c:v>
                </c:pt>
                <c:pt idx="5">
                  <c:v>1281</c:v>
                </c:pt>
                <c:pt idx="6">
                  <c:v>1281</c:v>
                </c:pt>
                <c:pt idx="7">
                  <c:v>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1E-473D-B0CF-78D77A25E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overlap val="100"/>
        <c:axId val="2133709775"/>
        <c:axId val="213370228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solidFill>
                    <a:schemeClr val="accent6">
                      <a:tint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fafdcd668e</c:v>
                      </c:pt>
                      <c:pt idx="1">
                        <c:v>0b1e1539f2</c:v>
                      </c:pt>
                      <c:pt idx="2">
                        <c:v>9b98b8c7a3</c:v>
                      </c:pt>
                      <c:pt idx="3">
                        <c:v>2906810c7</c:v>
                      </c:pt>
                      <c:pt idx="4">
                        <c:v>ae264e3637</c:v>
                      </c:pt>
                      <c:pt idx="5">
                        <c:v>2298d6c36e</c:v>
                      </c:pt>
                      <c:pt idx="6">
                        <c:v>f19421c1d4</c:v>
                      </c:pt>
                      <c:pt idx="7">
                        <c:v>4d5c57ea9a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E41E-473D-B0CF-78D77A25E5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solidFill>
                    <a:schemeClr val="accent6">
                      <a:shade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fafdcd668e</c:v>
                      </c:pt>
                      <c:pt idx="1">
                        <c:v>0b1e1539f2</c:v>
                      </c:pt>
                      <c:pt idx="2">
                        <c:v>9b98b8c7a3</c:v>
                      </c:pt>
                      <c:pt idx="3">
                        <c:v>2906810c7</c:v>
                      </c:pt>
                      <c:pt idx="4">
                        <c:v>ae264e3637</c:v>
                      </c:pt>
                      <c:pt idx="5">
                        <c:v>2298d6c36e</c:v>
                      </c:pt>
                      <c:pt idx="6">
                        <c:v>f19421c1d4</c:v>
                      </c:pt>
                      <c:pt idx="7">
                        <c:v>4d5c57ea9a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41E-473D-B0CF-78D77A25E53E}"/>
                  </c:ext>
                </c:extLst>
              </c15:ser>
            </c15:filteredBarSeries>
          </c:ext>
        </c:extLst>
      </c:barChart>
      <c:catAx>
        <c:axId val="2133709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702287"/>
        <c:crossesAt val="0"/>
        <c:auto val="1"/>
        <c:lblAlgn val="ctr"/>
        <c:lblOffset val="100"/>
        <c:noMultiLvlLbl val="0"/>
      </c:catAx>
      <c:valAx>
        <c:axId val="213370228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709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5T23:55:12.832" idx="1">
    <p:pos x="2325" y="4059"/>
    <p:text>프로모션을 구분 하는 ID와
프로모션 홍보에 사용한 채널,
프로모션에 따른 할인 수준 등</p:text>
    <p:extLst>
      <p:ext uri="{C676402C-5697-4E1C-873F-D02D1690AC5C}">
        <p15:threadingInfo xmlns:p15="http://schemas.microsoft.com/office/powerpoint/2012/main" timeZoneBias="-540"/>
      </p:ext>
    </p:extLst>
  </p:cm>
  <p:cm authorId="1" dt="2021-06-15T23:55:28.864" idx="2">
    <p:pos x="4755" y="4039"/>
    <p:text>멤버십 ID, 나이, 성별, 가입 날짜, 소득</p:text>
    <p:extLst>
      <p:ext uri="{C676402C-5697-4E1C-873F-D02D1690AC5C}">
        <p15:threadingInfo xmlns:p15="http://schemas.microsoft.com/office/powerpoint/2012/main" timeZoneBias="-540"/>
      </p:ext>
    </p:extLst>
  </p:cm>
  <p:cm authorId="1" dt="2021-06-15T23:55:44.441" idx="3">
    <p:pos x="7207" y="4032"/>
    <p:text>멤버십 ID,
고객이 프로모션에 반응한 수준,
프로모션을 통해 지출한 금액 데이터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7:38:34.647" idx="22">
    <p:pos x="7380" y="3766"/>
    <p:text>전처리 하기 전에, 데이터를 봤을때 이해하기 어려웠던 부분.</p:text>
  </p:cm>
  <p:cm authorId="1" dt="2021-06-16T17:40:23.895" idx="23">
    <p:pos x="7393" y="3934"/>
    <p:text>reward는 프로모션에 대한 보상인가? difficulty는 주문 금액? 인가 해석이 다소 난해했지만 분석을 통해 리워드는 할인이거나 1+1쿠폰, difficulty 최소 주문 금액임으로 해석 할 수 있었다 정도로</p:text>
  </p:cm>
  <p:cm authorId="1" dt="2021-06-16T17:46:21.463" idx="24">
    <p:pos x="7373" y="4099"/>
    <p:text>duration 에 대한 부분은 언급이 안나올 것 같으니 빼도 될것 같다.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7:23:47.245" idx="12">
    <p:pos x="7502" y="42"/>
    <p:text>porfile에 대한 설명, 고객 정보이며 나이와 소득값에 이상치와 결측값이 존재했다. 와 성별에서 O라는 데이터가 있어 조사를 통해 성소수자로 이해하였으며 분석에서 제외하지 않았다는 정도로 말해주시면 좋을것 같습니다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7:23:47.245" idx="15">
    <p:pos x="7502" y="42"/>
    <p:text>porfile에 대한 설명, 고객 정보이며 나이와 소득값에 이상치와 결측값이 존재했다. 와 성별에서 O라는 데이터가 있어 조사를 통해 성소수자로 이해하였으며 분석에서 제외하지 않았다는 정도로 말해주시면 좋을것 같습니다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7:38:34.647" idx="37">
    <p:pos x="7412" y="3747"/>
    <p:text>전처리 하기 전에, 데이터를 봤을때 이해하기 어려웠던 부분.</p:text>
  </p:cm>
  <p:cm authorId="1" dt="2021-06-16T17:40:23.895" idx="38">
    <p:pos x="7425" y="3922"/>
    <p:text>reward는 프로모션에 대한 보상인가? difficulty는 주문 금액? 인가 해석이 다소 난해했지만 분석을 통해 리워드는 할인이거나 1+1쿠폰, difficulty 최소 주문 금액임으로 해석 할 수 있었다 정도로</p:text>
  </p:cm>
  <p:cm authorId="1" dt="2021-06-16T17:46:21.463" idx="39">
    <p:pos x="7438" y="4105"/>
    <p:text>duration 에 대한 부분은 언급이 안나올 것 같으니 빼도 될것 같다.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17:38:34.647" idx="40">
    <p:pos x="7412" y="3747"/>
    <p:text>전처리 하기 전에, 데이터를 봤을때 이해하기 어려웠던 부분.</p:text>
  </p:cm>
  <p:cm authorId="1" dt="2021-06-16T17:40:23.895" idx="41">
    <p:pos x="7425" y="3922"/>
    <p:text>reward는 프로모션에 대한 보상인가? difficulty는 주문 금액? 인가 해석이 다소 난해했지만 분석을 통해 리워드는 할인이거나 1+1쿠폰, difficulty 최소 주문 금액임으로 해석 할 수 있었다 정도로</p:text>
  </p:cm>
  <p:cm authorId="1" dt="2021-06-16T17:46:21.463" idx="42">
    <p:pos x="7438" y="4105"/>
    <p:text>duration 에 대한 부분은 언급이 안나올 것 같으니 빼도 될것 같다.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A599FA-33E2-4094-A1D9-24D42952A112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91D33529-96B0-47EE-B41B-09EADF9669CA}">
      <dgm:prSet phldrT="[텍스트]" custT="1"/>
      <dgm:spPr/>
      <dgm:t>
        <a:bodyPr/>
        <a:lstStyle/>
        <a:p>
          <a:pPr latinLnBrk="1"/>
          <a:r>
            <a:rPr lang="en-US" altLang="ko-KR" sz="2000" b="0" i="1" spc="300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var.test</a:t>
          </a:r>
          <a:endParaRPr lang="en-US" altLang="ko-KR" sz="2000" b="0" i="1" spc="3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FF130AF3-1665-4187-87C5-1746DCD2A420}" type="par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C7F9B6DC-0DF6-48B9-B373-3A059F18D9ED}" type="sib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58C61640-1DBF-4EBE-A152-B0217254201C}">
      <dgm:prSet phldrT="[텍스트]" custT="1"/>
      <dgm:spPr/>
      <dgm:t>
        <a:bodyPr/>
        <a:lstStyle/>
        <a:p>
          <a:pPr latinLnBrk="1"/>
          <a:r>
            <a:rPr lang="en-US" altLang="ko-KR" sz="2000" b="0" i="1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p-value &lt; 0.05</a:t>
          </a:r>
          <a:endParaRPr lang="ko-KR" altLang="en-US" sz="2000" b="0" i="1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3936AF62-A194-4E7E-909C-86432D8C83A6}" type="par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C4E141ED-1BDE-43D2-8C27-8C12E0ADB986}" type="sib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6F5EA419-F723-4E8B-90AF-23D29FB44BF6}">
      <dgm:prSet phldrT="[텍스트]" custT="1"/>
      <dgm:spPr>
        <a:noFill/>
      </dgm:spPr>
      <dgm:t>
        <a:bodyPr/>
        <a:lstStyle/>
        <a:p>
          <a:pPr latinLnBrk="1"/>
          <a:endParaRPr lang="en-US" altLang="ko-KR" sz="16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754BDBC0-7FF9-48CA-B154-102DCA6A6E25}" type="par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3CD67273-A05E-4147-8E36-C1E417848225}" type="sib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2A370793-5B67-47ED-9C46-D0EB90007D58}" type="pres">
      <dgm:prSet presAssocID="{32A599FA-33E2-4094-A1D9-24D42952A112}" presName="Name0" presStyleCnt="0">
        <dgm:presLayoutVars>
          <dgm:dir/>
          <dgm:resizeHandles val="exact"/>
        </dgm:presLayoutVars>
      </dgm:prSet>
      <dgm:spPr/>
    </dgm:pt>
    <dgm:pt modelId="{DB2918C7-D35D-4E69-A246-8FCA3C145E3B}" type="pres">
      <dgm:prSet presAssocID="{91D33529-96B0-47EE-B41B-09EADF9669CA}" presName="node" presStyleLbl="node1" presStyleIdx="0" presStyleCnt="3" custScaleY="78161">
        <dgm:presLayoutVars>
          <dgm:bulletEnabled val="1"/>
        </dgm:presLayoutVars>
      </dgm:prSet>
      <dgm:spPr/>
    </dgm:pt>
    <dgm:pt modelId="{46691C88-14A2-4574-9042-E1BC9FC4B359}" type="pres">
      <dgm:prSet presAssocID="{C7F9B6DC-0DF6-48B9-B373-3A059F18D9ED}" presName="sibTrans" presStyleLbl="sibTrans2D1" presStyleIdx="0" presStyleCnt="2" custScaleY="52897"/>
      <dgm:spPr/>
    </dgm:pt>
    <dgm:pt modelId="{5A10D708-4695-471C-B5BE-120CA9526698}" type="pres">
      <dgm:prSet presAssocID="{C7F9B6DC-0DF6-48B9-B373-3A059F18D9ED}" presName="connectorText" presStyleLbl="sibTrans2D1" presStyleIdx="0" presStyleCnt="2"/>
      <dgm:spPr/>
    </dgm:pt>
    <dgm:pt modelId="{9B7F5E92-4842-49C0-B0ED-58DD0CA34287}" type="pres">
      <dgm:prSet presAssocID="{58C61640-1DBF-4EBE-A152-B0217254201C}" presName="node" presStyleLbl="node1" presStyleIdx="1" presStyleCnt="3" custScaleY="78161">
        <dgm:presLayoutVars>
          <dgm:bulletEnabled val="1"/>
        </dgm:presLayoutVars>
      </dgm:prSet>
      <dgm:spPr/>
    </dgm:pt>
    <dgm:pt modelId="{5C940A39-FAD8-4790-A863-C36F119B57C0}" type="pres">
      <dgm:prSet presAssocID="{C4E141ED-1BDE-43D2-8C27-8C12E0ADB986}" presName="sibTrans" presStyleLbl="sibTrans2D1" presStyleIdx="1" presStyleCnt="2" custScaleY="52897"/>
      <dgm:spPr/>
    </dgm:pt>
    <dgm:pt modelId="{651ED22C-1C4C-4D4C-9C37-80D6F6CC0C55}" type="pres">
      <dgm:prSet presAssocID="{C4E141ED-1BDE-43D2-8C27-8C12E0ADB986}" presName="connectorText" presStyleLbl="sibTrans2D1" presStyleIdx="1" presStyleCnt="2"/>
      <dgm:spPr/>
    </dgm:pt>
    <dgm:pt modelId="{9BC37D9E-7037-45A2-AA11-170B8730E368}" type="pres">
      <dgm:prSet presAssocID="{6F5EA419-F723-4E8B-90AF-23D29FB44BF6}" presName="node" presStyleLbl="node1" presStyleIdx="2" presStyleCnt="3" custScaleX="73579" custScaleY="7918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4965072C-C649-48DB-A270-E0DE99C79135}" type="presOf" srcId="{6F5EA419-F723-4E8B-90AF-23D29FB44BF6}" destId="{9BC37D9E-7037-45A2-AA11-170B8730E368}" srcOrd="0" destOrd="0" presId="urn:microsoft.com/office/officeart/2005/8/layout/process1"/>
    <dgm:cxn modelId="{F10EBD6D-BB1F-47BC-B684-5FA617B45FA5}" type="presOf" srcId="{91D33529-96B0-47EE-B41B-09EADF9669CA}" destId="{DB2918C7-D35D-4E69-A246-8FCA3C145E3B}" srcOrd="0" destOrd="0" presId="urn:microsoft.com/office/officeart/2005/8/layout/process1"/>
    <dgm:cxn modelId="{76BF6282-81D2-4C61-A9E6-EDEAAE2D1449}" srcId="{32A599FA-33E2-4094-A1D9-24D42952A112}" destId="{91D33529-96B0-47EE-B41B-09EADF9669CA}" srcOrd="0" destOrd="0" parTransId="{FF130AF3-1665-4187-87C5-1746DCD2A420}" sibTransId="{C7F9B6DC-0DF6-48B9-B373-3A059F18D9ED}"/>
    <dgm:cxn modelId="{86DB9E8A-B199-4D22-B4E7-262AFC9FD52B}" srcId="{32A599FA-33E2-4094-A1D9-24D42952A112}" destId="{6F5EA419-F723-4E8B-90AF-23D29FB44BF6}" srcOrd="2" destOrd="0" parTransId="{754BDBC0-7FF9-48CA-B154-102DCA6A6E25}" sibTransId="{3CD67273-A05E-4147-8E36-C1E417848225}"/>
    <dgm:cxn modelId="{98D1B992-3644-4A29-A81C-50AD824C624F}" type="presOf" srcId="{C4E141ED-1BDE-43D2-8C27-8C12E0ADB986}" destId="{651ED22C-1C4C-4D4C-9C37-80D6F6CC0C55}" srcOrd="1" destOrd="0" presId="urn:microsoft.com/office/officeart/2005/8/layout/process1"/>
    <dgm:cxn modelId="{B2475399-0FD9-4B8B-A413-2CD056BE0F6C}" type="presOf" srcId="{C7F9B6DC-0DF6-48B9-B373-3A059F18D9ED}" destId="{46691C88-14A2-4574-9042-E1BC9FC4B359}" srcOrd="0" destOrd="0" presId="urn:microsoft.com/office/officeart/2005/8/layout/process1"/>
    <dgm:cxn modelId="{31533E9E-12CB-45BB-949C-DDF188CC67DE}" type="presOf" srcId="{58C61640-1DBF-4EBE-A152-B0217254201C}" destId="{9B7F5E92-4842-49C0-B0ED-58DD0CA34287}" srcOrd="0" destOrd="0" presId="urn:microsoft.com/office/officeart/2005/8/layout/process1"/>
    <dgm:cxn modelId="{2B0AC2B9-C625-4614-88A9-E042D8D2E069}" type="presOf" srcId="{C7F9B6DC-0DF6-48B9-B373-3A059F18D9ED}" destId="{5A10D708-4695-471C-B5BE-120CA9526698}" srcOrd="1" destOrd="0" presId="urn:microsoft.com/office/officeart/2005/8/layout/process1"/>
    <dgm:cxn modelId="{AC993AE9-F505-4E07-B340-F784F2778E50}" type="presOf" srcId="{C4E141ED-1BDE-43D2-8C27-8C12E0ADB986}" destId="{5C940A39-FAD8-4790-A863-C36F119B57C0}" srcOrd="0" destOrd="0" presId="urn:microsoft.com/office/officeart/2005/8/layout/process1"/>
    <dgm:cxn modelId="{27FA21EA-471F-4786-927D-19C56F908DF1}" type="presOf" srcId="{32A599FA-33E2-4094-A1D9-24D42952A112}" destId="{2A370793-5B67-47ED-9C46-D0EB90007D58}" srcOrd="0" destOrd="0" presId="urn:microsoft.com/office/officeart/2005/8/layout/process1"/>
    <dgm:cxn modelId="{899F42F3-2532-4340-B2BE-550E763E5A20}" srcId="{32A599FA-33E2-4094-A1D9-24D42952A112}" destId="{58C61640-1DBF-4EBE-A152-B0217254201C}" srcOrd="1" destOrd="0" parTransId="{3936AF62-A194-4E7E-909C-86432D8C83A6}" sibTransId="{C4E141ED-1BDE-43D2-8C27-8C12E0ADB986}"/>
    <dgm:cxn modelId="{D7A601EA-2F82-4A12-AB37-AAB48B1C8F98}" type="presParOf" srcId="{2A370793-5B67-47ED-9C46-D0EB90007D58}" destId="{DB2918C7-D35D-4E69-A246-8FCA3C145E3B}" srcOrd="0" destOrd="0" presId="urn:microsoft.com/office/officeart/2005/8/layout/process1"/>
    <dgm:cxn modelId="{F030E4DF-A1C3-494B-8446-1915994A680E}" type="presParOf" srcId="{2A370793-5B67-47ED-9C46-D0EB90007D58}" destId="{46691C88-14A2-4574-9042-E1BC9FC4B359}" srcOrd="1" destOrd="0" presId="urn:microsoft.com/office/officeart/2005/8/layout/process1"/>
    <dgm:cxn modelId="{1FAF7542-809A-4CC2-BA24-0647AFEFFCE1}" type="presParOf" srcId="{46691C88-14A2-4574-9042-E1BC9FC4B359}" destId="{5A10D708-4695-471C-B5BE-120CA9526698}" srcOrd="0" destOrd="0" presId="urn:microsoft.com/office/officeart/2005/8/layout/process1"/>
    <dgm:cxn modelId="{99F21C79-A2E3-4A29-920F-887076F01B45}" type="presParOf" srcId="{2A370793-5B67-47ED-9C46-D0EB90007D58}" destId="{9B7F5E92-4842-49C0-B0ED-58DD0CA34287}" srcOrd="2" destOrd="0" presId="urn:microsoft.com/office/officeart/2005/8/layout/process1"/>
    <dgm:cxn modelId="{40921FBD-71EB-49F2-BF4E-1F28736588DD}" type="presParOf" srcId="{2A370793-5B67-47ED-9C46-D0EB90007D58}" destId="{5C940A39-FAD8-4790-A863-C36F119B57C0}" srcOrd="3" destOrd="0" presId="urn:microsoft.com/office/officeart/2005/8/layout/process1"/>
    <dgm:cxn modelId="{F9CC6BA4-9330-4D58-BEB2-6DC1EE6C7053}" type="presParOf" srcId="{5C940A39-FAD8-4790-A863-C36F119B57C0}" destId="{651ED22C-1C4C-4D4C-9C37-80D6F6CC0C55}" srcOrd="0" destOrd="0" presId="urn:microsoft.com/office/officeart/2005/8/layout/process1"/>
    <dgm:cxn modelId="{4C426EC4-69F2-49A4-8D4D-A289C382A916}" type="presParOf" srcId="{2A370793-5B67-47ED-9C46-D0EB90007D58}" destId="{9BC37D9E-7037-45A2-AA11-170B8730E3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99FA-33E2-4094-A1D9-24D42952A112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91D33529-96B0-47EE-B41B-09EADF9669CA}">
      <dgm:prSet phldrT="[텍스트]" custT="1"/>
      <dgm:spPr/>
      <dgm:t>
        <a:bodyPr/>
        <a:lstStyle/>
        <a:p>
          <a:pPr latinLnBrk="1"/>
          <a:r>
            <a:rPr lang="en-US" altLang="ko-KR" sz="2000" i="1" dirty="0"/>
            <a:t>Welch's T test</a:t>
          </a:r>
          <a:endParaRPr lang="en-US" altLang="ko-KR" sz="2000" i="1" spc="-150" dirty="0"/>
        </a:p>
      </dgm:t>
    </dgm:pt>
    <dgm:pt modelId="{FF130AF3-1665-4187-87C5-1746DCD2A420}" type="par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C7F9B6DC-0DF6-48B9-B373-3A059F18D9ED}" type="sib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58C61640-1DBF-4EBE-A152-B0217254201C}">
      <dgm:prSet phldrT="[텍스트]" custT="1"/>
      <dgm:spPr/>
      <dgm:t>
        <a:bodyPr/>
        <a:lstStyle/>
        <a:p>
          <a:pPr latinLnBrk="1"/>
          <a:r>
            <a:rPr lang="en-US" altLang="ko-KR" sz="2000" b="0" i="1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p-value &lt; 0.05</a:t>
          </a:r>
          <a:endParaRPr lang="en-US" altLang="ko-KR" sz="2000" dirty="0"/>
        </a:p>
      </dgm:t>
    </dgm:pt>
    <dgm:pt modelId="{3936AF62-A194-4E7E-909C-86432D8C83A6}" type="par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C4E141ED-1BDE-43D2-8C27-8C12E0ADB986}" type="sib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6F5EA419-F723-4E8B-90AF-23D29FB44BF6}">
      <dgm:prSet phldrT="[텍스트]" custT="1"/>
      <dgm:spPr>
        <a:noFill/>
      </dgm:spPr>
      <dgm:t>
        <a:bodyPr/>
        <a:lstStyle/>
        <a:p>
          <a:pPr latinLnBrk="1"/>
          <a:endParaRPr lang="ko-KR" altLang="en-US" sz="1600" i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CD67273-A05E-4147-8E36-C1E417848225}" type="sib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754BDBC0-7FF9-48CA-B154-102DCA6A6E25}" type="par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2A370793-5B67-47ED-9C46-D0EB90007D58}" type="pres">
      <dgm:prSet presAssocID="{32A599FA-33E2-4094-A1D9-24D42952A112}" presName="Name0" presStyleCnt="0">
        <dgm:presLayoutVars>
          <dgm:dir/>
          <dgm:resizeHandles val="exact"/>
        </dgm:presLayoutVars>
      </dgm:prSet>
      <dgm:spPr/>
    </dgm:pt>
    <dgm:pt modelId="{DB2918C7-D35D-4E69-A246-8FCA3C145E3B}" type="pres">
      <dgm:prSet presAssocID="{91D33529-96B0-47EE-B41B-09EADF9669CA}" presName="node" presStyleLbl="node1" presStyleIdx="0" presStyleCnt="3" custScaleY="78161">
        <dgm:presLayoutVars>
          <dgm:bulletEnabled val="1"/>
        </dgm:presLayoutVars>
      </dgm:prSet>
      <dgm:spPr/>
    </dgm:pt>
    <dgm:pt modelId="{46691C88-14A2-4574-9042-E1BC9FC4B359}" type="pres">
      <dgm:prSet presAssocID="{C7F9B6DC-0DF6-48B9-B373-3A059F18D9ED}" presName="sibTrans" presStyleLbl="sibTrans2D1" presStyleIdx="0" presStyleCnt="2" custScaleY="52897"/>
      <dgm:spPr/>
    </dgm:pt>
    <dgm:pt modelId="{5A10D708-4695-471C-B5BE-120CA9526698}" type="pres">
      <dgm:prSet presAssocID="{C7F9B6DC-0DF6-48B9-B373-3A059F18D9ED}" presName="connectorText" presStyleLbl="sibTrans2D1" presStyleIdx="0" presStyleCnt="2"/>
      <dgm:spPr/>
    </dgm:pt>
    <dgm:pt modelId="{9B7F5E92-4842-49C0-B0ED-58DD0CA34287}" type="pres">
      <dgm:prSet presAssocID="{58C61640-1DBF-4EBE-A152-B0217254201C}" presName="node" presStyleLbl="node1" presStyleIdx="1" presStyleCnt="3" custScaleY="78161">
        <dgm:presLayoutVars>
          <dgm:bulletEnabled val="1"/>
        </dgm:presLayoutVars>
      </dgm:prSet>
      <dgm:spPr/>
    </dgm:pt>
    <dgm:pt modelId="{5C940A39-FAD8-4790-A863-C36F119B57C0}" type="pres">
      <dgm:prSet presAssocID="{C4E141ED-1BDE-43D2-8C27-8C12E0ADB986}" presName="sibTrans" presStyleLbl="sibTrans2D1" presStyleIdx="1" presStyleCnt="2" custScaleY="52897"/>
      <dgm:spPr/>
    </dgm:pt>
    <dgm:pt modelId="{651ED22C-1C4C-4D4C-9C37-80D6F6CC0C55}" type="pres">
      <dgm:prSet presAssocID="{C4E141ED-1BDE-43D2-8C27-8C12E0ADB986}" presName="connectorText" presStyleLbl="sibTrans2D1" presStyleIdx="1" presStyleCnt="2"/>
      <dgm:spPr/>
    </dgm:pt>
    <dgm:pt modelId="{9BC37D9E-7037-45A2-AA11-170B8730E368}" type="pres">
      <dgm:prSet presAssocID="{6F5EA419-F723-4E8B-90AF-23D29FB44BF6}" presName="node" presStyleLbl="node1" presStyleIdx="2" presStyleCnt="3" custScaleX="73579" custScaleY="7918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4965072C-C649-48DB-A270-E0DE99C79135}" type="presOf" srcId="{6F5EA419-F723-4E8B-90AF-23D29FB44BF6}" destId="{9BC37D9E-7037-45A2-AA11-170B8730E368}" srcOrd="0" destOrd="0" presId="urn:microsoft.com/office/officeart/2005/8/layout/process1"/>
    <dgm:cxn modelId="{F10EBD6D-BB1F-47BC-B684-5FA617B45FA5}" type="presOf" srcId="{91D33529-96B0-47EE-B41B-09EADF9669CA}" destId="{DB2918C7-D35D-4E69-A246-8FCA3C145E3B}" srcOrd="0" destOrd="0" presId="urn:microsoft.com/office/officeart/2005/8/layout/process1"/>
    <dgm:cxn modelId="{76BF6282-81D2-4C61-A9E6-EDEAAE2D1449}" srcId="{32A599FA-33E2-4094-A1D9-24D42952A112}" destId="{91D33529-96B0-47EE-B41B-09EADF9669CA}" srcOrd="0" destOrd="0" parTransId="{FF130AF3-1665-4187-87C5-1746DCD2A420}" sibTransId="{C7F9B6DC-0DF6-48B9-B373-3A059F18D9ED}"/>
    <dgm:cxn modelId="{86DB9E8A-B199-4D22-B4E7-262AFC9FD52B}" srcId="{32A599FA-33E2-4094-A1D9-24D42952A112}" destId="{6F5EA419-F723-4E8B-90AF-23D29FB44BF6}" srcOrd="2" destOrd="0" parTransId="{754BDBC0-7FF9-48CA-B154-102DCA6A6E25}" sibTransId="{3CD67273-A05E-4147-8E36-C1E417848225}"/>
    <dgm:cxn modelId="{98D1B992-3644-4A29-A81C-50AD824C624F}" type="presOf" srcId="{C4E141ED-1BDE-43D2-8C27-8C12E0ADB986}" destId="{651ED22C-1C4C-4D4C-9C37-80D6F6CC0C55}" srcOrd="1" destOrd="0" presId="urn:microsoft.com/office/officeart/2005/8/layout/process1"/>
    <dgm:cxn modelId="{B2475399-0FD9-4B8B-A413-2CD056BE0F6C}" type="presOf" srcId="{C7F9B6DC-0DF6-48B9-B373-3A059F18D9ED}" destId="{46691C88-14A2-4574-9042-E1BC9FC4B359}" srcOrd="0" destOrd="0" presId="urn:microsoft.com/office/officeart/2005/8/layout/process1"/>
    <dgm:cxn modelId="{31533E9E-12CB-45BB-949C-DDF188CC67DE}" type="presOf" srcId="{58C61640-1DBF-4EBE-A152-B0217254201C}" destId="{9B7F5E92-4842-49C0-B0ED-58DD0CA34287}" srcOrd="0" destOrd="0" presId="urn:microsoft.com/office/officeart/2005/8/layout/process1"/>
    <dgm:cxn modelId="{2B0AC2B9-C625-4614-88A9-E042D8D2E069}" type="presOf" srcId="{C7F9B6DC-0DF6-48B9-B373-3A059F18D9ED}" destId="{5A10D708-4695-471C-B5BE-120CA9526698}" srcOrd="1" destOrd="0" presId="urn:microsoft.com/office/officeart/2005/8/layout/process1"/>
    <dgm:cxn modelId="{AC993AE9-F505-4E07-B340-F784F2778E50}" type="presOf" srcId="{C4E141ED-1BDE-43D2-8C27-8C12E0ADB986}" destId="{5C940A39-FAD8-4790-A863-C36F119B57C0}" srcOrd="0" destOrd="0" presId="urn:microsoft.com/office/officeart/2005/8/layout/process1"/>
    <dgm:cxn modelId="{27FA21EA-471F-4786-927D-19C56F908DF1}" type="presOf" srcId="{32A599FA-33E2-4094-A1D9-24D42952A112}" destId="{2A370793-5B67-47ED-9C46-D0EB90007D58}" srcOrd="0" destOrd="0" presId="urn:microsoft.com/office/officeart/2005/8/layout/process1"/>
    <dgm:cxn modelId="{899F42F3-2532-4340-B2BE-550E763E5A20}" srcId="{32A599FA-33E2-4094-A1D9-24D42952A112}" destId="{58C61640-1DBF-4EBE-A152-B0217254201C}" srcOrd="1" destOrd="0" parTransId="{3936AF62-A194-4E7E-909C-86432D8C83A6}" sibTransId="{C4E141ED-1BDE-43D2-8C27-8C12E0ADB986}"/>
    <dgm:cxn modelId="{D7A601EA-2F82-4A12-AB37-AAB48B1C8F98}" type="presParOf" srcId="{2A370793-5B67-47ED-9C46-D0EB90007D58}" destId="{DB2918C7-D35D-4E69-A246-8FCA3C145E3B}" srcOrd="0" destOrd="0" presId="urn:microsoft.com/office/officeart/2005/8/layout/process1"/>
    <dgm:cxn modelId="{F030E4DF-A1C3-494B-8446-1915994A680E}" type="presParOf" srcId="{2A370793-5B67-47ED-9C46-D0EB90007D58}" destId="{46691C88-14A2-4574-9042-E1BC9FC4B359}" srcOrd="1" destOrd="0" presId="urn:microsoft.com/office/officeart/2005/8/layout/process1"/>
    <dgm:cxn modelId="{1FAF7542-809A-4CC2-BA24-0647AFEFFCE1}" type="presParOf" srcId="{46691C88-14A2-4574-9042-E1BC9FC4B359}" destId="{5A10D708-4695-471C-B5BE-120CA9526698}" srcOrd="0" destOrd="0" presId="urn:microsoft.com/office/officeart/2005/8/layout/process1"/>
    <dgm:cxn modelId="{99F21C79-A2E3-4A29-920F-887076F01B45}" type="presParOf" srcId="{2A370793-5B67-47ED-9C46-D0EB90007D58}" destId="{9B7F5E92-4842-49C0-B0ED-58DD0CA34287}" srcOrd="2" destOrd="0" presId="urn:microsoft.com/office/officeart/2005/8/layout/process1"/>
    <dgm:cxn modelId="{40921FBD-71EB-49F2-BF4E-1F28736588DD}" type="presParOf" srcId="{2A370793-5B67-47ED-9C46-D0EB90007D58}" destId="{5C940A39-FAD8-4790-A863-C36F119B57C0}" srcOrd="3" destOrd="0" presId="urn:microsoft.com/office/officeart/2005/8/layout/process1"/>
    <dgm:cxn modelId="{F9CC6BA4-9330-4D58-BEB2-6DC1EE6C7053}" type="presParOf" srcId="{5C940A39-FAD8-4790-A863-C36F119B57C0}" destId="{651ED22C-1C4C-4D4C-9C37-80D6F6CC0C55}" srcOrd="0" destOrd="0" presId="urn:microsoft.com/office/officeart/2005/8/layout/process1"/>
    <dgm:cxn modelId="{4C426EC4-69F2-49A4-8D4D-A289C382A916}" type="presParOf" srcId="{2A370793-5B67-47ED-9C46-D0EB90007D58}" destId="{9BC37D9E-7037-45A2-AA11-170B8730E3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A599FA-33E2-4094-A1D9-24D42952A112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91D33529-96B0-47EE-B41B-09EADF9669CA}">
      <dgm:prSet phldrT="[텍스트]" custT="1"/>
      <dgm:spPr/>
      <dgm:t>
        <a:bodyPr/>
        <a:lstStyle/>
        <a:p>
          <a:pPr latinLnBrk="1"/>
          <a:r>
            <a:rPr lang="ko-KR" altLang="en-US" sz="1800" i="0" spc="-150" dirty="0"/>
            <a:t>식별 가능한 편향 제거</a:t>
          </a:r>
          <a:endParaRPr lang="en-US" altLang="ko-KR" sz="1800" i="0" spc="-150" dirty="0"/>
        </a:p>
      </dgm:t>
    </dgm:pt>
    <dgm:pt modelId="{FF130AF3-1665-4187-87C5-1746DCD2A420}" type="par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C7F9B6DC-0DF6-48B9-B373-3A059F18D9ED}" type="sib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58C61640-1DBF-4EBE-A152-B0217254201C}">
      <dgm:prSet phldrT="[텍스트]" custT="1"/>
      <dgm:spPr/>
      <dgm:t>
        <a:bodyPr/>
        <a:lstStyle/>
        <a:p>
          <a:pPr latinLnBrk="1"/>
          <a:r>
            <a:rPr lang="ko-KR" altLang="en-US" sz="2000" b="0" i="0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등분산</a:t>
          </a:r>
          <a:r>
            <a:rPr lang="ko-KR" altLang="en-US" sz="2000" b="0" i="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검정</a:t>
          </a:r>
        </a:p>
        <a:p>
          <a:pPr latinLnBrk="1"/>
          <a:r>
            <a:rPr lang="en-US" sz="2000" i="1" dirty="0" err="1">
              <a:effectLst/>
              <a:latin typeface="나눔스퀘어_ac" panose="020B0600000101010101" pitchFamily="50" charset="-127"/>
              <a:ea typeface="나눔스퀘어_ac" panose="020B0600000101010101" pitchFamily="50" charset="-127"/>
            </a:rPr>
            <a:t>bartlett.test</a:t>
          </a:r>
          <a:endParaRPr lang="ko-KR" altLang="en-US" sz="2000" i="1" dirty="0">
            <a:effectLst/>
          </a:endParaRPr>
        </a:p>
      </dgm:t>
    </dgm:pt>
    <dgm:pt modelId="{3936AF62-A194-4E7E-909C-86432D8C83A6}" type="par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C4E141ED-1BDE-43D2-8C27-8C12E0ADB986}" type="sib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6F5EA419-F723-4E8B-90AF-23D29FB44BF6}">
      <dgm:prSet phldrT="[텍스트]" custT="1"/>
      <dgm:spPr/>
      <dgm:t>
        <a:bodyPr/>
        <a:lstStyle/>
        <a:p>
          <a:pPr latinLnBrk="1"/>
          <a:r>
            <a: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ANOVA </a:t>
          </a:r>
        </a:p>
        <a:p>
          <a:pPr latinLnBrk="1"/>
          <a:r>
            <a: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검정 불가</a:t>
          </a:r>
        </a:p>
      </dgm:t>
    </dgm:pt>
    <dgm:pt modelId="{754BDBC0-7FF9-48CA-B154-102DCA6A6E25}" type="par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3CD67273-A05E-4147-8E36-C1E417848225}" type="sib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2A370793-5B67-47ED-9C46-D0EB90007D58}" type="pres">
      <dgm:prSet presAssocID="{32A599FA-33E2-4094-A1D9-24D42952A112}" presName="Name0" presStyleCnt="0">
        <dgm:presLayoutVars>
          <dgm:dir/>
          <dgm:resizeHandles val="exact"/>
        </dgm:presLayoutVars>
      </dgm:prSet>
      <dgm:spPr/>
    </dgm:pt>
    <dgm:pt modelId="{DB2918C7-D35D-4E69-A246-8FCA3C145E3B}" type="pres">
      <dgm:prSet presAssocID="{91D33529-96B0-47EE-B41B-09EADF9669CA}" presName="node" presStyleLbl="node1" presStyleIdx="0" presStyleCnt="3" custScaleY="78161">
        <dgm:presLayoutVars>
          <dgm:bulletEnabled val="1"/>
        </dgm:presLayoutVars>
      </dgm:prSet>
      <dgm:spPr/>
    </dgm:pt>
    <dgm:pt modelId="{46691C88-14A2-4574-9042-E1BC9FC4B359}" type="pres">
      <dgm:prSet presAssocID="{C7F9B6DC-0DF6-48B9-B373-3A059F18D9ED}" presName="sibTrans" presStyleLbl="sibTrans2D1" presStyleIdx="0" presStyleCnt="2" custScaleY="52897"/>
      <dgm:spPr/>
    </dgm:pt>
    <dgm:pt modelId="{5A10D708-4695-471C-B5BE-120CA9526698}" type="pres">
      <dgm:prSet presAssocID="{C7F9B6DC-0DF6-48B9-B373-3A059F18D9ED}" presName="connectorText" presStyleLbl="sibTrans2D1" presStyleIdx="0" presStyleCnt="2"/>
      <dgm:spPr/>
    </dgm:pt>
    <dgm:pt modelId="{9B7F5E92-4842-49C0-B0ED-58DD0CA34287}" type="pres">
      <dgm:prSet presAssocID="{58C61640-1DBF-4EBE-A152-B0217254201C}" presName="node" presStyleLbl="node1" presStyleIdx="1" presStyleCnt="3" custScaleY="78161">
        <dgm:presLayoutVars>
          <dgm:bulletEnabled val="1"/>
        </dgm:presLayoutVars>
      </dgm:prSet>
      <dgm:spPr/>
    </dgm:pt>
    <dgm:pt modelId="{5C940A39-FAD8-4790-A863-C36F119B57C0}" type="pres">
      <dgm:prSet presAssocID="{C4E141ED-1BDE-43D2-8C27-8C12E0ADB986}" presName="sibTrans" presStyleLbl="sibTrans2D1" presStyleIdx="1" presStyleCnt="2" custScaleY="52897"/>
      <dgm:spPr/>
    </dgm:pt>
    <dgm:pt modelId="{651ED22C-1C4C-4D4C-9C37-80D6F6CC0C55}" type="pres">
      <dgm:prSet presAssocID="{C4E141ED-1BDE-43D2-8C27-8C12E0ADB986}" presName="connectorText" presStyleLbl="sibTrans2D1" presStyleIdx="1" presStyleCnt="2"/>
      <dgm:spPr/>
    </dgm:pt>
    <dgm:pt modelId="{9BC37D9E-7037-45A2-AA11-170B8730E368}" type="pres">
      <dgm:prSet presAssocID="{6F5EA419-F723-4E8B-90AF-23D29FB44BF6}" presName="node" presStyleLbl="node1" presStyleIdx="2" presStyleCnt="3" custScaleX="73579" custScaleY="7918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4965072C-C649-48DB-A270-E0DE99C79135}" type="presOf" srcId="{6F5EA419-F723-4E8B-90AF-23D29FB44BF6}" destId="{9BC37D9E-7037-45A2-AA11-170B8730E368}" srcOrd="0" destOrd="0" presId="urn:microsoft.com/office/officeart/2005/8/layout/process1"/>
    <dgm:cxn modelId="{F10EBD6D-BB1F-47BC-B684-5FA617B45FA5}" type="presOf" srcId="{91D33529-96B0-47EE-B41B-09EADF9669CA}" destId="{DB2918C7-D35D-4E69-A246-8FCA3C145E3B}" srcOrd="0" destOrd="0" presId="urn:microsoft.com/office/officeart/2005/8/layout/process1"/>
    <dgm:cxn modelId="{76BF6282-81D2-4C61-A9E6-EDEAAE2D1449}" srcId="{32A599FA-33E2-4094-A1D9-24D42952A112}" destId="{91D33529-96B0-47EE-B41B-09EADF9669CA}" srcOrd="0" destOrd="0" parTransId="{FF130AF3-1665-4187-87C5-1746DCD2A420}" sibTransId="{C7F9B6DC-0DF6-48B9-B373-3A059F18D9ED}"/>
    <dgm:cxn modelId="{86DB9E8A-B199-4D22-B4E7-262AFC9FD52B}" srcId="{32A599FA-33E2-4094-A1D9-24D42952A112}" destId="{6F5EA419-F723-4E8B-90AF-23D29FB44BF6}" srcOrd="2" destOrd="0" parTransId="{754BDBC0-7FF9-48CA-B154-102DCA6A6E25}" sibTransId="{3CD67273-A05E-4147-8E36-C1E417848225}"/>
    <dgm:cxn modelId="{98D1B992-3644-4A29-A81C-50AD824C624F}" type="presOf" srcId="{C4E141ED-1BDE-43D2-8C27-8C12E0ADB986}" destId="{651ED22C-1C4C-4D4C-9C37-80D6F6CC0C55}" srcOrd="1" destOrd="0" presId="urn:microsoft.com/office/officeart/2005/8/layout/process1"/>
    <dgm:cxn modelId="{B2475399-0FD9-4B8B-A413-2CD056BE0F6C}" type="presOf" srcId="{C7F9B6DC-0DF6-48B9-B373-3A059F18D9ED}" destId="{46691C88-14A2-4574-9042-E1BC9FC4B359}" srcOrd="0" destOrd="0" presId="urn:microsoft.com/office/officeart/2005/8/layout/process1"/>
    <dgm:cxn modelId="{31533E9E-12CB-45BB-949C-DDF188CC67DE}" type="presOf" srcId="{58C61640-1DBF-4EBE-A152-B0217254201C}" destId="{9B7F5E92-4842-49C0-B0ED-58DD0CA34287}" srcOrd="0" destOrd="0" presId="urn:microsoft.com/office/officeart/2005/8/layout/process1"/>
    <dgm:cxn modelId="{2B0AC2B9-C625-4614-88A9-E042D8D2E069}" type="presOf" srcId="{C7F9B6DC-0DF6-48B9-B373-3A059F18D9ED}" destId="{5A10D708-4695-471C-B5BE-120CA9526698}" srcOrd="1" destOrd="0" presId="urn:microsoft.com/office/officeart/2005/8/layout/process1"/>
    <dgm:cxn modelId="{AC993AE9-F505-4E07-B340-F784F2778E50}" type="presOf" srcId="{C4E141ED-1BDE-43D2-8C27-8C12E0ADB986}" destId="{5C940A39-FAD8-4790-A863-C36F119B57C0}" srcOrd="0" destOrd="0" presId="urn:microsoft.com/office/officeart/2005/8/layout/process1"/>
    <dgm:cxn modelId="{27FA21EA-471F-4786-927D-19C56F908DF1}" type="presOf" srcId="{32A599FA-33E2-4094-A1D9-24D42952A112}" destId="{2A370793-5B67-47ED-9C46-D0EB90007D58}" srcOrd="0" destOrd="0" presId="urn:microsoft.com/office/officeart/2005/8/layout/process1"/>
    <dgm:cxn modelId="{899F42F3-2532-4340-B2BE-550E763E5A20}" srcId="{32A599FA-33E2-4094-A1D9-24D42952A112}" destId="{58C61640-1DBF-4EBE-A152-B0217254201C}" srcOrd="1" destOrd="0" parTransId="{3936AF62-A194-4E7E-909C-86432D8C83A6}" sibTransId="{C4E141ED-1BDE-43D2-8C27-8C12E0ADB986}"/>
    <dgm:cxn modelId="{D7A601EA-2F82-4A12-AB37-AAB48B1C8F98}" type="presParOf" srcId="{2A370793-5B67-47ED-9C46-D0EB90007D58}" destId="{DB2918C7-D35D-4E69-A246-8FCA3C145E3B}" srcOrd="0" destOrd="0" presId="urn:microsoft.com/office/officeart/2005/8/layout/process1"/>
    <dgm:cxn modelId="{F030E4DF-A1C3-494B-8446-1915994A680E}" type="presParOf" srcId="{2A370793-5B67-47ED-9C46-D0EB90007D58}" destId="{46691C88-14A2-4574-9042-E1BC9FC4B359}" srcOrd="1" destOrd="0" presId="urn:microsoft.com/office/officeart/2005/8/layout/process1"/>
    <dgm:cxn modelId="{1FAF7542-809A-4CC2-BA24-0647AFEFFCE1}" type="presParOf" srcId="{46691C88-14A2-4574-9042-E1BC9FC4B359}" destId="{5A10D708-4695-471C-B5BE-120CA9526698}" srcOrd="0" destOrd="0" presId="urn:microsoft.com/office/officeart/2005/8/layout/process1"/>
    <dgm:cxn modelId="{99F21C79-A2E3-4A29-920F-887076F01B45}" type="presParOf" srcId="{2A370793-5B67-47ED-9C46-D0EB90007D58}" destId="{9B7F5E92-4842-49C0-B0ED-58DD0CA34287}" srcOrd="2" destOrd="0" presId="urn:microsoft.com/office/officeart/2005/8/layout/process1"/>
    <dgm:cxn modelId="{40921FBD-71EB-49F2-BF4E-1F28736588DD}" type="presParOf" srcId="{2A370793-5B67-47ED-9C46-D0EB90007D58}" destId="{5C940A39-FAD8-4790-A863-C36F119B57C0}" srcOrd="3" destOrd="0" presId="urn:microsoft.com/office/officeart/2005/8/layout/process1"/>
    <dgm:cxn modelId="{F9CC6BA4-9330-4D58-BEB2-6DC1EE6C7053}" type="presParOf" srcId="{5C940A39-FAD8-4790-A863-C36F119B57C0}" destId="{651ED22C-1C4C-4D4C-9C37-80D6F6CC0C55}" srcOrd="0" destOrd="0" presId="urn:microsoft.com/office/officeart/2005/8/layout/process1"/>
    <dgm:cxn modelId="{4C426EC4-69F2-49A4-8D4D-A289C382A916}" type="presParOf" srcId="{2A370793-5B67-47ED-9C46-D0EB90007D58}" destId="{9BC37D9E-7037-45A2-AA11-170B8730E3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A599FA-33E2-4094-A1D9-24D42952A112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91D33529-96B0-47EE-B41B-09EADF9669CA}">
      <dgm:prSet phldrT="[텍스트]" custT="1"/>
      <dgm:spPr/>
      <dgm:t>
        <a:bodyPr/>
        <a:lstStyle/>
        <a:p>
          <a:pPr latinLnBrk="1"/>
          <a:r>
            <a:rPr lang="en-US" sz="2000" i="1" dirty="0" err="1"/>
            <a:t>Kruskal-walis</a:t>
          </a:r>
          <a:r>
            <a:rPr lang="en-US" sz="2000" i="1" dirty="0"/>
            <a:t> test</a:t>
          </a:r>
          <a:endParaRPr lang="en-US" altLang="ko-KR" sz="2000" i="1" spc="-150" dirty="0"/>
        </a:p>
      </dgm:t>
    </dgm:pt>
    <dgm:pt modelId="{FF130AF3-1665-4187-87C5-1746DCD2A420}" type="par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C7F9B6DC-0DF6-48B9-B373-3A059F18D9ED}" type="sibTrans" cxnId="{76BF6282-81D2-4C61-A9E6-EDEAAE2D1449}">
      <dgm:prSet/>
      <dgm:spPr/>
      <dgm:t>
        <a:bodyPr/>
        <a:lstStyle/>
        <a:p>
          <a:pPr latinLnBrk="1"/>
          <a:endParaRPr lang="ko-KR" altLang="en-US"/>
        </a:p>
      </dgm:t>
    </dgm:pt>
    <dgm:pt modelId="{58C61640-1DBF-4EBE-A152-B0217254201C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본페로니</a:t>
          </a:r>
          <a:r>
            <a:rPr lang="ko-KR" altLang="en-US" sz="2000" dirty="0"/>
            <a:t> 교정</a:t>
          </a:r>
          <a:endParaRPr lang="en-US" altLang="ko-KR" sz="2000" dirty="0"/>
        </a:p>
      </dgm:t>
    </dgm:pt>
    <dgm:pt modelId="{3936AF62-A194-4E7E-909C-86432D8C83A6}" type="par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C4E141ED-1BDE-43D2-8C27-8C12E0ADB986}" type="sibTrans" cxnId="{899F42F3-2532-4340-B2BE-550E763E5A20}">
      <dgm:prSet/>
      <dgm:spPr/>
      <dgm:t>
        <a:bodyPr/>
        <a:lstStyle/>
        <a:p>
          <a:pPr latinLnBrk="1"/>
          <a:endParaRPr lang="ko-KR" altLang="en-US"/>
        </a:p>
      </dgm:t>
    </dgm:pt>
    <dgm:pt modelId="{6F5EA419-F723-4E8B-90AF-23D29FB44BF6}">
      <dgm:prSet phldrT="[텍스트]" custT="1"/>
      <dgm:spPr/>
      <dgm:t>
        <a:bodyPr/>
        <a:lstStyle/>
        <a:p>
          <a:pPr latinLnBrk="1"/>
          <a:r>
            <a:rPr lang="en-US" sz="1600" i="1" dirty="0"/>
            <a:t>Wilcoxson </a:t>
          </a:r>
          <a:r>
            <a:rPr lang="en-US" sz="1600" i="1" dirty="0" err="1"/>
            <a:t>ranksum</a:t>
          </a:r>
          <a:endParaRPr lang="ko-KR" altLang="en-US" sz="1600" i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754BDBC0-7FF9-48CA-B154-102DCA6A6E25}" type="par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3CD67273-A05E-4147-8E36-C1E417848225}" type="sibTrans" cxnId="{86DB9E8A-B199-4D22-B4E7-262AFC9FD52B}">
      <dgm:prSet/>
      <dgm:spPr/>
      <dgm:t>
        <a:bodyPr/>
        <a:lstStyle/>
        <a:p>
          <a:pPr latinLnBrk="1"/>
          <a:endParaRPr lang="ko-KR" altLang="en-US"/>
        </a:p>
      </dgm:t>
    </dgm:pt>
    <dgm:pt modelId="{2A370793-5B67-47ED-9C46-D0EB90007D58}" type="pres">
      <dgm:prSet presAssocID="{32A599FA-33E2-4094-A1D9-24D42952A112}" presName="Name0" presStyleCnt="0">
        <dgm:presLayoutVars>
          <dgm:dir/>
          <dgm:resizeHandles val="exact"/>
        </dgm:presLayoutVars>
      </dgm:prSet>
      <dgm:spPr/>
    </dgm:pt>
    <dgm:pt modelId="{DB2918C7-D35D-4E69-A246-8FCA3C145E3B}" type="pres">
      <dgm:prSet presAssocID="{91D33529-96B0-47EE-B41B-09EADF9669CA}" presName="node" presStyleLbl="node1" presStyleIdx="0" presStyleCnt="3" custScaleY="78161">
        <dgm:presLayoutVars>
          <dgm:bulletEnabled val="1"/>
        </dgm:presLayoutVars>
      </dgm:prSet>
      <dgm:spPr/>
    </dgm:pt>
    <dgm:pt modelId="{46691C88-14A2-4574-9042-E1BC9FC4B359}" type="pres">
      <dgm:prSet presAssocID="{C7F9B6DC-0DF6-48B9-B373-3A059F18D9ED}" presName="sibTrans" presStyleLbl="sibTrans2D1" presStyleIdx="0" presStyleCnt="2" custScaleY="52897"/>
      <dgm:spPr/>
    </dgm:pt>
    <dgm:pt modelId="{5A10D708-4695-471C-B5BE-120CA9526698}" type="pres">
      <dgm:prSet presAssocID="{C7F9B6DC-0DF6-48B9-B373-3A059F18D9ED}" presName="connectorText" presStyleLbl="sibTrans2D1" presStyleIdx="0" presStyleCnt="2"/>
      <dgm:spPr/>
    </dgm:pt>
    <dgm:pt modelId="{9B7F5E92-4842-49C0-B0ED-58DD0CA34287}" type="pres">
      <dgm:prSet presAssocID="{58C61640-1DBF-4EBE-A152-B0217254201C}" presName="node" presStyleLbl="node1" presStyleIdx="1" presStyleCnt="3" custScaleY="78161">
        <dgm:presLayoutVars>
          <dgm:bulletEnabled val="1"/>
        </dgm:presLayoutVars>
      </dgm:prSet>
      <dgm:spPr/>
    </dgm:pt>
    <dgm:pt modelId="{5C940A39-FAD8-4790-A863-C36F119B57C0}" type="pres">
      <dgm:prSet presAssocID="{C4E141ED-1BDE-43D2-8C27-8C12E0ADB986}" presName="sibTrans" presStyleLbl="sibTrans2D1" presStyleIdx="1" presStyleCnt="2" custScaleY="52897"/>
      <dgm:spPr/>
    </dgm:pt>
    <dgm:pt modelId="{651ED22C-1C4C-4D4C-9C37-80D6F6CC0C55}" type="pres">
      <dgm:prSet presAssocID="{C4E141ED-1BDE-43D2-8C27-8C12E0ADB986}" presName="connectorText" presStyleLbl="sibTrans2D1" presStyleIdx="1" presStyleCnt="2"/>
      <dgm:spPr/>
    </dgm:pt>
    <dgm:pt modelId="{9BC37D9E-7037-45A2-AA11-170B8730E368}" type="pres">
      <dgm:prSet presAssocID="{6F5EA419-F723-4E8B-90AF-23D29FB44BF6}" presName="node" presStyleLbl="node1" presStyleIdx="2" presStyleCnt="3" custScaleX="73579" custScaleY="7918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4965072C-C649-48DB-A270-E0DE99C79135}" type="presOf" srcId="{6F5EA419-F723-4E8B-90AF-23D29FB44BF6}" destId="{9BC37D9E-7037-45A2-AA11-170B8730E368}" srcOrd="0" destOrd="0" presId="urn:microsoft.com/office/officeart/2005/8/layout/process1"/>
    <dgm:cxn modelId="{F10EBD6D-BB1F-47BC-B684-5FA617B45FA5}" type="presOf" srcId="{91D33529-96B0-47EE-B41B-09EADF9669CA}" destId="{DB2918C7-D35D-4E69-A246-8FCA3C145E3B}" srcOrd="0" destOrd="0" presId="urn:microsoft.com/office/officeart/2005/8/layout/process1"/>
    <dgm:cxn modelId="{76BF6282-81D2-4C61-A9E6-EDEAAE2D1449}" srcId="{32A599FA-33E2-4094-A1D9-24D42952A112}" destId="{91D33529-96B0-47EE-B41B-09EADF9669CA}" srcOrd="0" destOrd="0" parTransId="{FF130AF3-1665-4187-87C5-1746DCD2A420}" sibTransId="{C7F9B6DC-0DF6-48B9-B373-3A059F18D9ED}"/>
    <dgm:cxn modelId="{86DB9E8A-B199-4D22-B4E7-262AFC9FD52B}" srcId="{32A599FA-33E2-4094-A1D9-24D42952A112}" destId="{6F5EA419-F723-4E8B-90AF-23D29FB44BF6}" srcOrd="2" destOrd="0" parTransId="{754BDBC0-7FF9-48CA-B154-102DCA6A6E25}" sibTransId="{3CD67273-A05E-4147-8E36-C1E417848225}"/>
    <dgm:cxn modelId="{98D1B992-3644-4A29-A81C-50AD824C624F}" type="presOf" srcId="{C4E141ED-1BDE-43D2-8C27-8C12E0ADB986}" destId="{651ED22C-1C4C-4D4C-9C37-80D6F6CC0C55}" srcOrd="1" destOrd="0" presId="urn:microsoft.com/office/officeart/2005/8/layout/process1"/>
    <dgm:cxn modelId="{B2475399-0FD9-4B8B-A413-2CD056BE0F6C}" type="presOf" srcId="{C7F9B6DC-0DF6-48B9-B373-3A059F18D9ED}" destId="{46691C88-14A2-4574-9042-E1BC9FC4B359}" srcOrd="0" destOrd="0" presId="urn:microsoft.com/office/officeart/2005/8/layout/process1"/>
    <dgm:cxn modelId="{31533E9E-12CB-45BB-949C-DDF188CC67DE}" type="presOf" srcId="{58C61640-1DBF-4EBE-A152-B0217254201C}" destId="{9B7F5E92-4842-49C0-B0ED-58DD0CA34287}" srcOrd="0" destOrd="0" presId="urn:microsoft.com/office/officeart/2005/8/layout/process1"/>
    <dgm:cxn modelId="{2B0AC2B9-C625-4614-88A9-E042D8D2E069}" type="presOf" srcId="{C7F9B6DC-0DF6-48B9-B373-3A059F18D9ED}" destId="{5A10D708-4695-471C-B5BE-120CA9526698}" srcOrd="1" destOrd="0" presId="urn:microsoft.com/office/officeart/2005/8/layout/process1"/>
    <dgm:cxn modelId="{AC993AE9-F505-4E07-B340-F784F2778E50}" type="presOf" srcId="{C4E141ED-1BDE-43D2-8C27-8C12E0ADB986}" destId="{5C940A39-FAD8-4790-A863-C36F119B57C0}" srcOrd="0" destOrd="0" presId="urn:microsoft.com/office/officeart/2005/8/layout/process1"/>
    <dgm:cxn modelId="{27FA21EA-471F-4786-927D-19C56F908DF1}" type="presOf" srcId="{32A599FA-33E2-4094-A1D9-24D42952A112}" destId="{2A370793-5B67-47ED-9C46-D0EB90007D58}" srcOrd="0" destOrd="0" presId="urn:microsoft.com/office/officeart/2005/8/layout/process1"/>
    <dgm:cxn modelId="{899F42F3-2532-4340-B2BE-550E763E5A20}" srcId="{32A599FA-33E2-4094-A1D9-24D42952A112}" destId="{58C61640-1DBF-4EBE-A152-B0217254201C}" srcOrd="1" destOrd="0" parTransId="{3936AF62-A194-4E7E-909C-86432D8C83A6}" sibTransId="{C4E141ED-1BDE-43D2-8C27-8C12E0ADB986}"/>
    <dgm:cxn modelId="{D7A601EA-2F82-4A12-AB37-AAB48B1C8F98}" type="presParOf" srcId="{2A370793-5B67-47ED-9C46-D0EB90007D58}" destId="{DB2918C7-D35D-4E69-A246-8FCA3C145E3B}" srcOrd="0" destOrd="0" presId="urn:microsoft.com/office/officeart/2005/8/layout/process1"/>
    <dgm:cxn modelId="{F030E4DF-A1C3-494B-8446-1915994A680E}" type="presParOf" srcId="{2A370793-5B67-47ED-9C46-D0EB90007D58}" destId="{46691C88-14A2-4574-9042-E1BC9FC4B359}" srcOrd="1" destOrd="0" presId="urn:microsoft.com/office/officeart/2005/8/layout/process1"/>
    <dgm:cxn modelId="{1FAF7542-809A-4CC2-BA24-0647AFEFFCE1}" type="presParOf" srcId="{46691C88-14A2-4574-9042-E1BC9FC4B359}" destId="{5A10D708-4695-471C-B5BE-120CA9526698}" srcOrd="0" destOrd="0" presId="urn:microsoft.com/office/officeart/2005/8/layout/process1"/>
    <dgm:cxn modelId="{99F21C79-A2E3-4A29-920F-887076F01B45}" type="presParOf" srcId="{2A370793-5B67-47ED-9C46-D0EB90007D58}" destId="{9B7F5E92-4842-49C0-B0ED-58DD0CA34287}" srcOrd="2" destOrd="0" presId="urn:microsoft.com/office/officeart/2005/8/layout/process1"/>
    <dgm:cxn modelId="{40921FBD-71EB-49F2-BF4E-1F28736588DD}" type="presParOf" srcId="{2A370793-5B67-47ED-9C46-D0EB90007D58}" destId="{5C940A39-FAD8-4790-A863-C36F119B57C0}" srcOrd="3" destOrd="0" presId="urn:microsoft.com/office/officeart/2005/8/layout/process1"/>
    <dgm:cxn modelId="{F9CC6BA4-9330-4D58-BEB2-6DC1EE6C7053}" type="presParOf" srcId="{5C940A39-FAD8-4790-A863-C36F119B57C0}" destId="{651ED22C-1C4C-4D4C-9C37-80D6F6CC0C55}" srcOrd="0" destOrd="0" presId="urn:microsoft.com/office/officeart/2005/8/layout/process1"/>
    <dgm:cxn modelId="{4C426EC4-69F2-49A4-8D4D-A289C382A916}" type="presParOf" srcId="{2A370793-5B67-47ED-9C46-D0EB90007D58}" destId="{9BC37D9E-7037-45A2-AA11-170B8730E36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18C7-D35D-4E69-A246-8FCA3C145E3B}">
      <dsp:nvSpPr>
        <dsp:cNvPr id="0" name=""/>
        <dsp:cNvSpPr/>
      </dsp:nvSpPr>
      <dsp:spPr>
        <a:xfrm>
          <a:off x="1543" y="677031"/>
          <a:ext cx="2297906" cy="10776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1" kern="1200" spc="300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var.test</a:t>
          </a:r>
          <a:endParaRPr lang="en-US" altLang="ko-KR" sz="2000" b="0" i="1" kern="1200" spc="3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3106" y="708594"/>
        <a:ext cx="2234780" cy="1014514"/>
      </dsp:txXfrm>
    </dsp:sp>
    <dsp:sp modelId="{46691C88-14A2-4574-9042-E1BC9FC4B359}">
      <dsp:nvSpPr>
        <dsp:cNvPr id="0" name=""/>
        <dsp:cNvSpPr/>
      </dsp:nvSpPr>
      <dsp:spPr>
        <a:xfrm>
          <a:off x="2529240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2529240" y="1125416"/>
        <a:ext cx="396721" cy="180869"/>
      </dsp:txXfrm>
    </dsp:sp>
    <dsp:sp modelId="{9B7F5E92-4842-49C0-B0ED-58DD0CA34287}">
      <dsp:nvSpPr>
        <dsp:cNvPr id="0" name=""/>
        <dsp:cNvSpPr/>
      </dsp:nvSpPr>
      <dsp:spPr>
        <a:xfrm>
          <a:off x="3218612" y="677031"/>
          <a:ext cx="2297906" cy="10776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1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p-value &lt; 0.05</a:t>
          </a:r>
          <a:endParaRPr lang="ko-KR" altLang="en-US" sz="2000" b="0" i="1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3250175" y="708594"/>
        <a:ext cx="2234780" cy="1014514"/>
      </dsp:txXfrm>
    </dsp:sp>
    <dsp:sp modelId="{5C940A39-FAD8-4790-A863-C36F119B57C0}">
      <dsp:nvSpPr>
        <dsp:cNvPr id="0" name=""/>
        <dsp:cNvSpPr/>
      </dsp:nvSpPr>
      <dsp:spPr>
        <a:xfrm>
          <a:off x="5746309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746309" y="1125416"/>
        <a:ext cx="396721" cy="180869"/>
      </dsp:txXfrm>
    </dsp:sp>
    <dsp:sp modelId="{9BC37D9E-7037-45A2-AA11-170B8730E368}">
      <dsp:nvSpPr>
        <dsp:cNvPr id="0" name=""/>
        <dsp:cNvSpPr/>
      </dsp:nvSpPr>
      <dsp:spPr>
        <a:xfrm>
          <a:off x="6435681" y="669965"/>
          <a:ext cx="1690776" cy="1091772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683289" y="829851"/>
        <a:ext cx="1195560" cy="77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18C7-D35D-4E69-A246-8FCA3C145E3B}">
      <dsp:nvSpPr>
        <dsp:cNvPr id="0" name=""/>
        <dsp:cNvSpPr/>
      </dsp:nvSpPr>
      <dsp:spPr>
        <a:xfrm>
          <a:off x="1543" y="677031"/>
          <a:ext cx="2297906" cy="10776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i="1" kern="1200" dirty="0"/>
            <a:t>Welch's T test</a:t>
          </a:r>
          <a:endParaRPr lang="en-US" altLang="ko-KR" sz="2000" i="1" kern="1200" spc="-150" dirty="0"/>
        </a:p>
      </dsp:txBody>
      <dsp:txXfrm>
        <a:off x="33106" y="708594"/>
        <a:ext cx="2234780" cy="1014513"/>
      </dsp:txXfrm>
    </dsp:sp>
    <dsp:sp modelId="{46691C88-14A2-4574-9042-E1BC9FC4B359}">
      <dsp:nvSpPr>
        <dsp:cNvPr id="0" name=""/>
        <dsp:cNvSpPr/>
      </dsp:nvSpPr>
      <dsp:spPr>
        <a:xfrm>
          <a:off x="2529239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2529239" y="1125416"/>
        <a:ext cx="396721" cy="180869"/>
      </dsp:txXfrm>
    </dsp:sp>
    <dsp:sp modelId="{9B7F5E92-4842-49C0-B0ED-58DD0CA34287}">
      <dsp:nvSpPr>
        <dsp:cNvPr id="0" name=""/>
        <dsp:cNvSpPr/>
      </dsp:nvSpPr>
      <dsp:spPr>
        <a:xfrm>
          <a:off x="3218611" y="677031"/>
          <a:ext cx="2297906" cy="10776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1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p-value &lt; 0.05</a:t>
          </a:r>
          <a:endParaRPr lang="en-US" altLang="ko-KR" sz="2000" kern="1200" dirty="0"/>
        </a:p>
      </dsp:txBody>
      <dsp:txXfrm>
        <a:off x="3250174" y="708594"/>
        <a:ext cx="2234780" cy="1014513"/>
      </dsp:txXfrm>
    </dsp:sp>
    <dsp:sp modelId="{5C940A39-FAD8-4790-A863-C36F119B57C0}">
      <dsp:nvSpPr>
        <dsp:cNvPr id="0" name=""/>
        <dsp:cNvSpPr/>
      </dsp:nvSpPr>
      <dsp:spPr>
        <a:xfrm>
          <a:off x="5746308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746308" y="1125416"/>
        <a:ext cx="396721" cy="180869"/>
      </dsp:txXfrm>
    </dsp:sp>
    <dsp:sp modelId="{9BC37D9E-7037-45A2-AA11-170B8730E368}">
      <dsp:nvSpPr>
        <dsp:cNvPr id="0" name=""/>
        <dsp:cNvSpPr/>
      </dsp:nvSpPr>
      <dsp:spPr>
        <a:xfrm>
          <a:off x="6435680" y="669965"/>
          <a:ext cx="1690776" cy="1091772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i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683288" y="829851"/>
        <a:ext cx="1195560" cy="77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18C7-D35D-4E69-A246-8FCA3C145E3B}">
      <dsp:nvSpPr>
        <dsp:cNvPr id="0" name=""/>
        <dsp:cNvSpPr/>
      </dsp:nvSpPr>
      <dsp:spPr>
        <a:xfrm>
          <a:off x="1543" y="651774"/>
          <a:ext cx="2297906" cy="11281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i="0" kern="1200" spc="-150" dirty="0"/>
            <a:t>식별 가능한 편향 제거</a:t>
          </a:r>
          <a:endParaRPr lang="en-US" altLang="ko-KR" sz="1800" i="0" kern="1200" spc="-150" dirty="0"/>
        </a:p>
      </dsp:txBody>
      <dsp:txXfrm>
        <a:off x="34586" y="684817"/>
        <a:ext cx="2231820" cy="1062068"/>
      </dsp:txXfrm>
    </dsp:sp>
    <dsp:sp modelId="{46691C88-14A2-4574-9042-E1BC9FC4B359}">
      <dsp:nvSpPr>
        <dsp:cNvPr id="0" name=""/>
        <dsp:cNvSpPr/>
      </dsp:nvSpPr>
      <dsp:spPr>
        <a:xfrm>
          <a:off x="2529239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2529239" y="1125416"/>
        <a:ext cx="396721" cy="180869"/>
      </dsp:txXfrm>
    </dsp:sp>
    <dsp:sp modelId="{9B7F5E92-4842-49C0-B0ED-58DD0CA34287}">
      <dsp:nvSpPr>
        <dsp:cNvPr id="0" name=""/>
        <dsp:cNvSpPr/>
      </dsp:nvSpPr>
      <dsp:spPr>
        <a:xfrm>
          <a:off x="3218611" y="651774"/>
          <a:ext cx="2297906" cy="11281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 err="1">
              <a:latin typeface="나눔스퀘어_ac" panose="020B0600000101010101" pitchFamily="50" charset="-127"/>
              <a:ea typeface="나눔스퀘어_ac" panose="020B0600000101010101" pitchFamily="50" charset="-127"/>
            </a:rPr>
            <a:t>등분산</a:t>
          </a:r>
          <a:r>
            <a:rPr lang="ko-KR" altLang="en-US" sz="2000" b="0" i="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검정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 err="1">
              <a:effectLst/>
              <a:latin typeface="나눔스퀘어_ac" panose="020B0600000101010101" pitchFamily="50" charset="-127"/>
              <a:ea typeface="나눔스퀘어_ac" panose="020B0600000101010101" pitchFamily="50" charset="-127"/>
            </a:rPr>
            <a:t>bartlett.test</a:t>
          </a:r>
          <a:endParaRPr lang="ko-KR" altLang="en-US" sz="2000" i="1" kern="1200" dirty="0">
            <a:effectLst/>
          </a:endParaRPr>
        </a:p>
      </dsp:txBody>
      <dsp:txXfrm>
        <a:off x="3251654" y="684817"/>
        <a:ext cx="2231820" cy="1062068"/>
      </dsp:txXfrm>
    </dsp:sp>
    <dsp:sp modelId="{5C940A39-FAD8-4790-A863-C36F119B57C0}">
      <dsp:nvSpPr>
        <dsp:cNvPr id="0" name=""/>
        <dsp:cNvSpPr/>
      </dsp:nvSpPr>
      <dsp:spPr>
        <a:xfrm>
          <a:off x="5746308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746308" y="1125416"/>
        <a:ext cx="396721" cy="180869"/>
      </dsp:txXfrm>
    </dsp:sp>
    <dsp:sp modelId="{9BC37D9E-7037-45A2-AA11-170B8730E368}">
      <dsp:nvSpPr>
        <dsp:cNvPr id="0" name=""/>
        <dsp:cNvSpPr/>
      </dsp:nvSpPr>
      <dsp:spPr>
        <a:xfrm>
          <a:off x="6435680" y="644377"/>
          <a:ext cx="1690776" cy="11429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ANOVA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검정 불가</a:t>
          </a:r>
        </a:p>
      </dsp:txBody>
      <dsp:txXfrm>
        <a:off x="6683288" y="811758"/>
        <a:ext cx="1195560" cy="8081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18C7-D35D-4E69-A246-8FCA3C145E3B}">
      <dsp:nvSpPr>
        <dsp:cNvPr id="0" name=""/>
        <dsp:cNvSpPr/>
      </dsp:nvSpPr>
      <dsp:spPr>
        <a:xfrm>
          <a:off x="1543" y="677031"/>
          <a:ext cx="2297906" cy="10776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 err="1"/>
            <a:t>Kruskal-walis</a:t>
          </a:r>
          <a:r>
            <a:rPr lang="en-US" sz="2000" i="1" kern="1200" dirty="0"/>
            <a:t> test</a:t>
          </a:r>
          <a:endParaRPr lang="en-US" altLang="ko-KR" sz="2000" i="1" kern="1200" spc="-150" dirty="0"/>
        </a:p>
      </dsp:txBody>
      <dsp:txXfrm>
        <a:off x="33106" y="708594"/>
        <a:ext cx="2234780" cy="1014513"/>
      </dsp:txXfrm>
    </dsp:sp>
    <dsp:sp modelId="{46691C88-14A2-4574-9042-E1BC9FC4B359}">
      <dsp:nvSpPr>
        <dsp:cNvPr id="0" name=""/>
        <dsp:cNvSpPr/>
      </dsp:nvSpPr>
      <dsp:spPr>
        <a:xfrm>
          <a:off x="2529239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2529239" y="1125416"/>
        <a:ext cx="396721" cy="180869"/>
      </dsp:txXfrm>
    </dsp:sp>
    <dsp:sp modelId="{9B7F5E92-4842-49C0-B0ED-58DD0CA34287}">
      <dsp:nvSpPr>
        <dsp:cNvPr id="0" name=""/>
        <dsp:cNvSpPr/>
      </dsp:nvSpPr>
      <dsp:spPr>
        <a:xfrm>
          <a:off x="3218611" y="677031"/>
          <a:ext cx="2297906" cy="10776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본페로니</a:t>
          </a:r>
          <a:r>
            <a:rPr lang="ko-KR" altLang="en-US" sz="2000" kern="1200" dirty="0"/>
            <a:t> 교정</a:t>
          </a:r>
          <a:endParaRPr lang="en-US" altLang="ko-KR" sz="2000" kern="1200" dirty="0"/>
        </a:p>
      </dsp:txBody>
      <dsp:txXfrm>
        <a:off x="3250174" y="708594"/>
        <a:ext cx="2234780" cy="1014513"/>
      </dsp:txXfrm>
    </dsp:sp>
    <dsp:sp modelId="{5C940A39-FAD8-4790-A863-C36F119B57C0}">
      <dsp:nvSpPr>
        <dsp:cNvPr id="0" name=""/>
        <dsp:cNvSpPr/>
      </dsp:nvSpPr>
      <dsp:spPr>
        <a:xfrm>
          <a:off x="5746308" y="1065126"/>
          <a:ext cx="487156" cy="30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746308" y="1125416"/>
        <a:ext cx="396721" cy="180869"/>
      </dsp:txXfrm>
    </dsp:sp>
    <dsp:sp modelId="{9BC37D9E-7037-45A2-AA11-170B8730E368}">
      <dsp:nvSpPr>
        <dsp:cNvPr id="0" name=""/>
        <dsp:cNvSpPr/>
      </dsp:nvSpPr>
      <dsp:spPr>
        <a:xfrm>
          <a:off x="6435680" y="669965"/>
          <a:ext cx="1690776" cy="10917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Wilcoxson </a:t>
          </a:r>
          <a:r>
            <a:rPr lang="en-US" sz="1600" i="1" kern="1200" dirty="0" err="1"/>
            <a:t>ranksum</a:t>
          </a:r>
          <a:endParaRPr lang="ko-KR" altLang="en-US" sz="1600" i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683288" y="829851"/>
        <a:ext cx="1195560" cy="7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A1A5C-F1AA-4994-824B-344E50FFF473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2BE20-79F8-4FA3-815A-F3F7FF896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9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2BE20-79F8-4FA3-815A-F3F7FF896A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1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2BE20-79F8-4FA3-815A-F3F7FF896A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2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2BE20-79F8-4FA3-815A-F3F7FF896A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4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2BE20-79F8-4FA3-815A-F3F7FF896AA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5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2BE20-79F8-4FA3-815A-F3F7FF896AA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AFAC0-15F7-4E9B-AA24-AAFE3134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22194-36AE-4750-83FE-D110EB389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CA4C6-75BE-40C2-BA01-C6612C46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6A40B-71B1-4DC9-A5CC-5B35ACAE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4F055-E42B-4ED3-9FF8-FA848B06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9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60225-A263-4473-B81D-8ADF37EA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B2DEA6-7758-4D62-AC83-DDF4A413D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85EB5-BE74-4632-A999-9585C218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23D4C5-EA30-4BE9-9421-636DF4EE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476C5-33F6-49E6-8421-91E04241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7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EB775D-5579-4A4D-9508-7C4A77556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C88A0-8C9F-4A78-982B-07478F8F9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1117D-4D0C-49B5-B5E8-E7E83FA6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F9169-1F7B-4E1D-82E9-EE601A5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DB0A1-7FE2-4B6D-B295-B4D8597A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6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1B0EC-99F6-491F-9F3F-96AC9D6A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B72-62C2-4837-B11B-F1B35DE3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C368A-E364-471C-9CA1-AA595B51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768B3-28E6-405A-B605-AF101677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E9A73-E55C-4AA7-84C0-F1D67A09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1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85AE9-26A2-4098-8159-97EDD19C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985372-734C-49C8-9C38-5458C422C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4A424-8A2E-4E0A-9A95-EA4AEE11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3CE39-FD5A-403A-BAF6-D87A7BEF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4ADB3-5F07-42F8-871B-1974B0B6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0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15770-5586-4E42-9C82-8058520B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B4806-B5E1-44A5-8C9B-6174186D6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70E6F-916F-4A6F-8755-7347158D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0AD04-01E2-4F69-93DC-6646B00A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164B8-24AA-423D-9AFA-BDBA42F4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EAF08-C780-4CCB-B54C-146BBF5A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5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F1472-5508-4F9A-9E57-3E9D15C5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3C866-FD7B-4DEC-9869-D14F4492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12F4D4-ED34-4806-BD7E-3308D2C4A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A00E6-AFB3-4BF0-BC22-642CFB256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511BBC-A30C-4803-B6D6-18018A7DE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7C511F-0A91-4C1E-8C58-E0DDCAC1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A025E7-C51D-451D-9704-C04A2CE0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CC4255-C2B2-42FC-8FEB-A8453B9C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1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73B2-790C-4C0C-8AC2-22D6ECF4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650B6-C97C-4E05-840E-D1856515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E39B7E-6124-4667-AE18-76026D10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A3039A-304F-4559-AEC7-FF94C3AC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9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5BF95C-07D6-4240-B2D8-2ADB67CA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BF6E70-C355-47B1-B7A8-3D3CB9BC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0AB81-73CA-46A5-82B9-6E6FA7D6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2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CFCD-8C1F-4F52-B922-05A6C34B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34B0D-204C-447E-BBBC-C26B06CC0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2C1FFE-F4F8-4491-9CB6-8135A89A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FC75F-2C99-44C0-BB65-6C0D1F57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1BE44D-63B5-41F9-8BC0-2C925262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D8B0F-5393-4A71-91A2-60681D5F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5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DE672-D32E-49E4-B32D-75996470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ADF70C-44EC-4DC9-B96A-1CF30591F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536D12-CAA0-4D38-8054-C221394CF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9C2D71-C64D-432B-9D75-31AA316D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2DC76-EA02-447D-BBFB-0A199FAE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6898CD-8384-494C-AC55-8394733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3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EA5E19-615B-4934-963D-D949EBD1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E39C5-2E61-40F1-ABE8-4B31F06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09558-458B-41E6-834A-449D18270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B5ABD-6984-48A7-A14F-B98F7087CC1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717E3-C9E8-4FE2-8072-DC0FBC0EA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D27E7-B781-4967-A7D5-16B89CB3E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B4931-6044-4EA2-B0AD-77B17C4A52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5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430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3423104-2F10-4EF3-B1B5-4B579D497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7"/>
          <a:stretch/>
        </p:blipFill>
        <p:spPr>
          <a:xfrm>
            <a:off x="3497916" y="3774420"/>
            <a:ext cx="5752916" cy="254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3FBC51-2EEE-4975-9EDD-460B924A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376363"/>
            <a:ext cx="2838450" cy="28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3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1EFE735-235D-4670-A322-E1F16E69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95" y="2288958"/>
            <a:ext cx="8214574" cy="3532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53A8F0-4CD6-4A83-A84E-77E9C65BDFF4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A9086-58CC-4284-938D-44218ABD3CF6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[Profile.csv]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FCA2DA-B30B-4D06-92E1-355E0DFE9F1D}"/>
              </a:ext>
            </a:extLst>
          </p:cNvPr>
          <p:cNvSpPr/>
          <p:nvPr/>
        </p:nvSpPr>
        <p:spPr>
          <a:xfrm>
            <a:off x="1812495" y="2895859"/>
            <a:ext cx="8214574" cy="2925263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6733E-22F5-473E-A84B-A9FE4319F215}"/>
              </a:ext>
            </a:extLst>
          </p:cNvPr>
          <p:cNvSpPr/>
          <p:nvPr/>
        </p:nvSpPr>
        <p:spPr>
          <a:xfrm>
            <a:off x="1819428" y="2288958"/>
            <a:ext cx="8207641" cy="301134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FECC5E-5548-4D79-A7E3-A728A4237A2D}"/>
              </a:ext>
            </a:extLst>
          </p:cNvPr>
          <p:cNvGrpSpPr/>
          <p:nvPr/>
        </p:nvGrpSpPr>
        <p:grpSpPr>
          <a:xfrm>
            <a:off x="7340087" y="3227581"/>
            <a:ext cx="1909006" cy="467885"/>
            <a:chOff x="9126548" y="583592"/>
            <a:chExt cx="1909006" cy="46788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9E949D-B3F4-4FB3-BE89-66206AB5BD30}"/>
                </a:ext>
              </a:extLst>
            </p:cNvPr>
            <p:cNvSpPr/>
            <p:nvPr/>
          </p:nvSpPr>
          <p:spPr>
            <a:xfrm>
              <a:off x="9126548" y="583592"/>
              <a:ext cx="1909006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EC197-F11A-4341-AC21-8E7EF80D780B}"/>
                </a:ext>
              </a:extLst>
            </p:cNvPr>
            <p:cNvSpPr txBox="1"/>
            <p:nvPr/>
          </p:nvSpPr>
          <p:spPr>
            <a:xfrm>
              <a:off x="9147362" y="648257"/>
              <a:ext cx="18673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스타벅스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계정 생성일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F6E544-52F5-41E3-A049-8CF614B6CACB}"/>
              </a:ext>
            </a:extLst>
          </p:cNvPr>
          <p:cNvGrpSpPr/>
          <p:nvPr/>
        </p:nvGrpSpPr>
        <p:grpSpPr>
          <a:xfrm rot="10800000">
            <a:off x="2420615" y="2598417"/>
            <a:ext cx="683900" cy="642619"/>
            <a:chOff x="704470" y="2932673"/>
            <a:chExt cx="691513" cy="72492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7E71CD8-FB48-4DB7-8614-C947CAE4CE60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0CE1871-B7AD-4920-8722-E99E8A80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09EFECF-34CB-4BA4-95EC-48104069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4B801CF-66AD-4D2E-AC53-FFCF9BC54ED2}"/>
              </a:ext>
            </a:extLst>
          </p:cNvPr>
          <p:cNvGrpSpPr/>
          <p:nvPr/>
        </p:nvGrpSpPr>
        <p:grpSpPr>
          <a:xfrm>
            <a:off x="3144516" y="2233715"/>
            <a:ext cx="441954" cy="652778"/>
            <a:chOff x="704470" y="2921213"/>
            <a:chExt cx="691513" cy="73638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825C578-4406-4A62-B674-5350072E1F84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80CDA51-55FE-4471-9615-536E7CB26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3" y="3053261"/>
              <a:ext cx="0" cy="279368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D654FBA-ACDB-4890-83B6-888BABB64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3" y="2921213"/>
              <a:ext cx="294891" cy="138493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4EAB03E-64DA-498F-A535-02357EF5B7EE}"/>
              </a:ext>
            </a:extLst>
          </p:cNvPr>
          <p:cNvGrpSpPr/>
          <p:nvPr/>
        </p:nvGrpSpPr>
        <p:grpSpPr>
          <a:xfrm rot="10800000">
            <a:off x="7340087" y="2598417"/>
            <a:ext cx="1805937" cy="642619"/>
            <a:chOff x="704470" y="2932673"/>
            <a:chExt cx="691513" cy="72492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8AAC03E-16C8-4F4E-8328-C9C2AE2A55BC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D36E5A9-6E9F-4CBB-8560-CF14A61A7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54908E2-1831-4A20-A1C6-E8CBE07C5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59953D0-80A2-4762-829B-EBC78B1FBC7C}"/>
              </a:ext>
            </a:extLst>
          </p:cNvPr>
          <p:cNvGrpSpPr/>
          <p:nvPr/>
        </p:nvGrpSpPr>
        <p:grpSpPr>
          <a:xfrm>
            <a:off x="9285714" y="2243873"/>
            <a:ext cx="748286" cy="642619"/>
            <a:chOff x="704470" y="2932673"/>
            <a:chExt cx="691513" cy="72492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9E3E35-071D-4021-82C2-E437DF2C70A2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0C43D44-C2C5-41BA-948B-52441DE4D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DA3E005-EDC4-4508-9BF3-A80468466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68E6A78-9639-4678-8920-FA7E8473952D}"/>
              </a:ext>
            </a:extLst>
          </p:cNvPr>
          <p:cNvGrpSpPr/>
          <p:nvPr/>
        </p:nvGrpSpPr>
        <p:grpSpPr>
          <a:xfrm>
            <a:off x="9285714" y="1854311"/>
            <a:ext cx="1050145" cy="380195"/>
            <a:chOff x="9126548" y="671282"/>
            <a:chExt cx="1050145" cy="38019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5E39DF7-60DE-4750-8F1D-471103C48C7D}"/>
                </a:ext>
              </a:extLst>
            </p:cNvPr>
            <p:cNvSpPr/>
            <p:nvPr/>
          </p:nvSpPr>
          <p:spPr>
            <a:xfrm>
              <a:off x="9126548" y="671282"/>
              <a:ext cx="1021411" cy="38019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ED374A-D139-49D7-B46C-1D2351D9FC9B}"/>
                </a:ext>
              </a:extLst>
            </p:cNvPr>
            <p:cNvSpPr txBox="1"/>
            <p:nvPr/>
          </p:nvSpPr>
          <p:spPr>
            <a:xfrm>
              <a:off x="9155282" y="696530"/>
              <a:ext cx="10214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수입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A707BB6-2944-4B5C-9192-4878F5266FD1}"/>
              </a:ext>
            </a:extLst>
          </p:cNvPr>
          <p:cNvSpPr/>
          <p:nvPr/>
        </p:nvSpPr>
        <p:spPr>
          <a:xfrm>
            <a:off x="1993900" y="3240409"/>
            <a:ext cx="1021411" cy="390391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93F4B7A-8660-4BF5-9E6E-1F43310FFEC2}"/>
              </a:ext>
            </a:extLst>
          </p:cNvPr>
          <p:cNvSpPr/>
          <p:nvPr/>
        </p:nvSpPr>
        <p:spPr>
          <a:xfrm>
            <a:off x="1993900" y="3639367"/>
            <a:ext cx="1021411" cy="919726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215D51-693E-4DD5-B354-FD33C5354609}"/>
              </a:ext>
            </a:extLst>
          </p:cNvPr>
          <p:cNvSpPr txBox="1"/>
          <p:nvPr/>
        </p:nvSpPr>
        <p:spPr>
          <a:xfrm>
            <a:off x="1938955" y="3177897"/>
            <a:ext cx="1021411" cy="14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성별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Female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Male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Other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A612F67-61F3-4486-903E-2A4A0525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88" y="4224483"/>
            <a:ext cx="293671" cy="293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4BF3E4-DA26-469E-A6FE-A7ED2D45EBDE}"/>
              </a:ext>
            </a:extLst>
          </p:cNvPr>
          <p:cNvGrpSpPr/>
          <p:nvPr/>
        </p:nvGrpSpPr>
        <p:grpSpPr>
          <a:xfrm>
            <a:off x="3144516" y="1789646"/>
            <a:ext cx="1078085" cy="467885"/>
            <a:chOff x="9126548" y="583592"/>
            <a:chExt cx="1078085" cy="46788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0868B68-6306-43F3-93B2-8FBAC5A1408F}"/>
                </a:ext>
              </a:extLst>
            </p:cNvPr>
            <p:cNvSpPr/>
            <p:nvPr/>
          </p:nvSpPr>
          <p:spPr>
            <a:xfrm>
              <a:off x="9126548" y="583592"/>
              <a:ext cx="1021411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B59F9-6751-4DFC-9204-BF7842E07519}"/>
                </a:ext>
              </a:extLst>
            </p:cNvPr>
            <p:cNvSpPr txBox="1"/>
            <p:nvPr/>
          </p:nvSpPr>
          <p:spPr>
            <a:xfrm>
              <a:off x="9183222" y="648257"/>
              <a:ext cx="10214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연령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AB36171-AB70-43E8-927C-0AD0418D2715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64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r="96"/>
          <a:stretch/>
        </p:blipFill>
        <p:spPr bwMode="auto">
          <a:xfrm>
            <a:off x="791786" y="1756627"/>
            <a:ext cx="4502838" cy="2878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AB4911-77D5-4C77-8835-D7450FC3583A}"/>
              </a:ext>
            </a:extLst>
          </p:cNvPr>
          <p:cNvSpPr/>
          <p:nvPr/>
        </p:nvSpPr>
        <p:spPr>
          <a:xfrm>
            <a:off x="1816100" y="5816600"/>
            <a:ext cx="2687320" cy="266700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60A59-0709-4D49-8617-17F2BD2E64F8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[Profile.csv]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3891A6-A33B-4DFE-89BF-951488E545C9}"/>
              </a:ext>
            </a:extLst>
          </p:cNvPr>
          <p:cNvSpPr txBox="1"/>
          <p:nvPr/>
        </p:nvSpPr>
        <p:spPr>
          <a:xfrm>
            <a:off x="1011262" y="5054771"/>
            <a:ext cx="4283362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17,000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개의 데이터 중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Gender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age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income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에서 동일하게 나온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2,175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(12.8%)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0C9B4F-A728-41CA-A94C-4D9285F4A5B6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E875F-9D93-48F0-A097-ED7820687BA0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C216424-F3A5-4ED7-97AD-27047D4E6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r="-114"/>
          <a:stretch/>
        </p:blipFill>
        <p:spPr>
          <a:xfrm>
            <a:off x="6835751" y="1378940"/>
            <a:ext cx="3993823" cy="3406420"/>
          </a:xfrm>
          <a:prstGeom prst="rect">
            <a:avLst/>
          </a:prstGeom>
          <a:ln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0A5186-9AFA-468B-B235-E16B80B2AE0C}"/>
              </a:ext>
            </a:extLst>
          </p:cNvPr>
          <p:cNvSpPr/>
          <p:nvPr/>
        </p:nvSpPr>
        <p:spPr>
          <a:xfrm>
            <a:off x="754077" y="1635760"/>
            <a:ext cx="816507" cy="3129280"/>
          </a:xfrm>
          <a:prstGeom prst="rect">
            <a:avLst/>
          </a:prstGeom>
          <a:noFill/>
          <a:ln w="28575"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7F5A339-113F-4D6A-A2BF-30980A8C5D45}"/>
              </a:ext>
            </a:extLst>
          </p:cNvPr>
          <p:cNvCxnSpPr>
            <a:cxnSpLocks/>
          </p:cNvCxnSpPr>
          <p:nvPr/>
        </p:nvCxnSpPr>
        <p:spPr>
          <a:xfrm>
            <a:off x="5971831" y="1146408"/>
            <a:ext cx="21996" cy="519416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6AB709E-D52F-41E8-9F45-F4C00A349F1A}"/>
              </a:ext>
            </a:extLst>
          </p:cNvPr>
          <p:cNvSpPr/>
          <p:nvPr/>
        </p:nvSpPr>
        <p:spPr>
          <a:xfrm>
            <a:off x="9149939" y="5683250"/>
            <a:ext cx="1579021" cy="266700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552BD8-E938-4BC4-8A83-BED76386D13A}"/>
              </a:ext>
            </a:extLst>
          </p:cNvPr>
          <p:cNvSpPr txBox="1"/>
          <p:nvPr/>
        </p:nvSpPr>
        <p:spPr>
          <a:xfrm>
            <a:off x="6979625" y="5237224"/>
            <a:ext cx="3866764" cy="74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 데이터에 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   |   M   |   O 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Other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성별로 분류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1FB28E-3192-4815-9AFC-C81D0273E568}"/>
              </a:ext>
            </a:extLst>
          </p:cNvPr>
          <p:cNvSpPr/>
          <p:nvPr/>
        </p:nvSpPr>
        <p:spPr>
          <a:xfrm>
            <a:off x="4778667" y="1631117"/>
            <a:ext cx="544238" cy="3129280"/>
          </a:xfrm>
          <a:prstGeom prst="rect">
            <a:avLst/>
          </a:prstGeom>
          <a:noFill/>
          <a:ln w="28575"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0EFB50-9793-49B5-A0F8-8CF081420E0F}"/>
              </a:ext>
            </a:extLst>
          </p:cNvPr>
          <p:cNvSpPr/>
          <p:nvPr/>
        </p:nvSpPr>
        <p:spPr>
          <a:xfrm>
            <a:off x="7452360" y="2306319"/>
            <a:ext cx="739140" cy="21151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C7793A-8D95-47A6-9BCC-021214BDB8EF}"/>
              </a:ext>
            </a:extLst>
          </p:cNvPr>
          <p:cNvSpPr/>
          <p:nvPr/>
        </p:nvSpPr>
        <p:spPr>
          <a:xfrm>
            <a:off x="8663854" y="1493521"/>
            <a:ext cx="739140" cy="29279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5D9D1E-FFDE-46E8-BA41-39ED9838D0C7}"/>
              </a:ext>
            </a:extLst>
          </p:cNvPr>
          <p:cNvSpPr/>
          <p:nvPr/>
        </p:nvSpPr>
        <p:spPr>
          <a:xfrm>
            <a:off x="9875348" y="4348480"/>
            <a:ext cx="739140" cy="730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9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53A8F0-4CD6-4A83-A84E-77E9C65BDFF4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A9086-58CC-4284-938D-44218ABD3CF6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[transcript.csv]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9638BFD-032F-4C84-B3D3-F4128D64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1" y="2957803"/>
            <a:ext cx="11259581" cy="219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6733E-22F5-473E-A84B-A9FE4319F215}"/>
              </a:ext>
            </a:extLst>
          </p:cNvPr>
          <p:cNvSpPr/>
          <p:nvPr/>
        </p:nvSpPr>
        <p:spPr>
          <a:xfrm>
            <a:off x="466209" y="2956465"/>
            <a:ext cx="11259581" cy="301134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FCA2DA-B30B-4D06-92E1-355E0DFE9F1D}"/>
              </a:ext>
            </a:extLst>
          </p:cNvPr>
          <p:cNvSpPr/>
          <p:nvPr/>
        </p:nvSpPr>
        <p:spPr>
          <a:xfrm>
            <a:off x="466209" y="3529598"/>
            <a:ext cx="11259581" cy="1620666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369A1-FBFC-4DC6-98D5-DC723D46A913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79CC24-F3C7-41FE-AFE3-595BF37BF7F8}"/>
              </a:ext>
            </a:extLst>
          </p:cNvPr>
          <p:cNvGrpSpPr/>
          <p:nvPr/>
        </p:nvGrpSpPr>
        <p:grpSpPr>
          <a:xfrm>
            <a:off x="1116157" y="3852103"/>
            <a:ext cx="1214668" cy="421164"/>
            <a:chOff x="9105735" y="579435"/>
            <a:chExt cx="1214668" cy="46788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A136F7-7CB7-4123-8F21-CA57888AD665}"/>
                </a:ext>
              </a:extLst>
            </p:cNvPr>
            <p:cNvSpPr/>
            <p:nvPr/>
          </p:nvSpPr>
          <p:spPr>
            <a:xfrm>
              <a:off x="9105735" y="579435"/>
              <a:ext cx="1214668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AF7FFD-6CFF-4EE5-8E26-8F4449296C39}"/>
                </a:ext>
              </a:extLst>
            </p:cNvPr>
            <p:cNvSpPr txBox="1"/>
            <p:nvPr/>
          </p:nvSpPr>
          <p:spPr>
            <a:xfrm>
              <a:off x="9147362" y="648257"/>
              <a:ext cx="11730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D4BA1A-6AD9-4907-8AB8-64B30C8CE568}"/>
              </a:ext>
            </a:extLst>
          </p:cNvPr>
          <p:cNvGrpSpPr/>
          <p:nvPr/>
        </p:nvGrpSpPr>
        <p:grpSpPr>
          <a:xfrm rot="10800000">
            <a:off x="1116651" y="3255059"/>
            <a:ext cx="1805937" cy="642619"/>
            <a:chOff x="704470" y="2932673"/>
            <a:chExt cx="691513" cy="72492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20A3EB9-C948-4BEC-81A2-9BE2DA1535D7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1D319A3-B381-4448-9570-BB8D918B1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169ED7F-B3BF-4621-B2E1-B1B8494DA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75C2260-CD12-4FE9-A5F6-16E6B67757AE}"/>
              </a:ext>
            </a:extLst>
          </p:cNvPr>
          <p:cNvGrpSpPr/>
          <p:nvPr/>
        </p:nvGrpSpPr>
        <p:grpSpPr>
          <a:xfrm>
            <a:off x="4508646" y="2549996"/>
            <a:ext cx="2141711" cy="375534"/>
            <a:chOff x="9105735" y="579435"/>
            <a:chExt cx="1408913" cy="46788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10B3DE9-3D73-4705-B9D5-C16A4A93EC40}"/>
                </a:ext>
              </a:extLst>
            </p:cNvPr>
            <p:cNvSpPr/>
            <p:nvPr/>
          </p:nvSpPr>
          <p:spPr>
            <a:xfrm>
              <a:off x="9105735" y="579435"/>
              <a:ext cx="1401342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278EDA5-5E87-4993-B47F-6C0A2D1ED218}"/>
                </a:ext>
              </a:extLst>
            </p:cNvPr>
            <p:cNvSpPr txBox="1"/>
            <p:nvPr/>
          </p:nvSpPr>
          <p:spPr>
            <a:xfrm>
              <a:off x="9126549" y="621810"/>
              <a:ext cx="1388099" cy="421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참여 진행 상황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C3928D-D0DA-484D-8C3A-94689AF1DF44}"/>
              </a:ext>
            </a:extLst>
          </p:cNvPr>
          <p:cNvGrpSpPr/>
          <p:nvPr/>
        </p:nvGrpSpPr>
        <p:grpSpPr>
          <a:xfrm>
            <a:off x="4508645" y="2900515"/>
            <a:ext cx="756776" cy="642619"/>
            <a:chOff x="704470" y="2932673"/>
            <a:chExt cx="691513" cy="72492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6AFBBB9-3ED2-4E50-ADF4-E3BEA655E7C9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3F66523-2BEA-47DD-BC40-7AF836076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3E19863-C28E-4A89-84DD-E6F5711A3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4E18D3B-A2B4-4F63-BCB5-59A04699E3D2}"/>
              </a:ext>
            </a:extLst>
          </p:cNvPr>
          <p:cNvGrpSpPr/>
          <p:nvPr/>
        </p:nvGrpSpPr>
        <p:grpSpPr>
          <a:xfrm>
            <a:off x="5914658" y="3889684"/>
            <a:ext cx="1570230" cy="350732"/>
            <a:chOff x="9105735" y="579434"/>
            <a:chExt cx="1032967" cy="38963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D416D86-3DEC-43B4-AE16-2C4341465AB8}"/>
                </a:ext>
              </a:extLst>
            </p:cNvPr>
            <p:cNvSpPr/>
            <p:nvPr/>
          </p:nvSpPr>
          <p:spPr>
            <a:xfrm>
              <a:off x="9105735" y="579434"/>
              <a:ext cx="1032967" cy="38786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8775A6A-C3AE-4E27-8CFD-405329EFB123}"/>
                </a:ext>
              </a:extLst>
            </p:cNvPr>
            <p:cNvSpPr txBox="1"/>
            <p:nvPr/>
          </p:nvSpPr>
          <p:spPr>
            <a:xfrm>
              <a:off x="9126549" y="592963"/>
              <a:ext cx="991340" cy="376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Event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데이터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16BFDA3-7BFF-459C-B231-60A494FB3344}"/>
              </a:ext>
            </a:extLst>
          </p:cNvPr>
          <p:cNvGrpSpPr/>
          <p:nvPr/>
        </p:nvGrpSpPr>
        <p:grpSpPr>
          <a:xfrm rot="10800000">
            <a:off x="5914654" y="3249979"/>
            <a:ext cx="756776" cy="642619"/>
            <a:chOff x="704470" y="2932673"/>
            <a:chExt cx="691513" cy="72492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91B43A9-0237-4E88-9B79-274AE115F350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07B634B-BB35-47D8-8637-7FEBCBCE3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F206F9C9-4A09-4835-B962-390C36D5E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980A560-1EF7-4627-82EA-DAD5BE1D9DD8}"/>
              </a:ext>
            </a:extLst>
          </p:cNvPr>
          <p:cNvGrpSpPr/>
          <p:nvPr/>
        </p:nvGrpSpPr>
        <p:grpSpPr>
          <a:xfrm>
            <a:off x="9603738" y="2531096"/>
            <a:ext cx="2130202" cy="375534"/>
            <a:chOff x="9151720" y="579435"/>
            <a:chExt cx="1168683" cy="46788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21B311A-1D6B-469A-AEA5-233F9D67B9A8}"/>
                </a:ext>
              </a:extLst>
            </p:cNvPr>
            <p:cNvSpPr/>
            <p:nvPr/>
          </p:nvSpPr>
          <p:spPr>
            <a:xfrm>
              <a:off x="9151720" y="579435"/>
              <a:ext cx="1168683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50B225-EB19-441A-B622-4FEC5CB5D3DC}"/>
                </a:ext>
              </a:extLst>
            </p:cNvPr>
            <p:cNvSpPr txBox="1"/>
            <p:nvPr/>
          </p:nvSpPr>
          <p:spPr>
            <a:xfrm>
              <a:off x="9162126" y="599658"/>
              <a:ext cx="1147870" cy="421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실행 이후 시간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2186CBE-CCCA-479E-B0B2-2625D73E326A}"/>
              </a:ext>
            </a:extLst>
          </p:cNvPr>
          <p:cNvGrpSpPr/>
          <p:nvPr/>
        </p:nvGrpSpPr>
        <p:grpSpPr>
          <a:xfrm flipH="1">
            <a:off x="11272520" y="2900515"/>
            <a:ext cx="441102" cy="642619"/>
            <a:chOff x="704470" y="2932673"/>
            <a:chExt cx="691513" cy="724927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6803A89-7854-48F8-A35F-FBB129F123C7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27C04F44-8C96-4472-8D3C-C6C96438D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2A9C0D-F9B1-4A22-9D1F-F9145E8F4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95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A28AAA-777E-4969-AD33-9BBACCDB3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87"/>
          <a:stretch/>
        </p:blipFill>
        <p:spPr>
          <a:xfrm>
            <a:off x="5275574" y="5397101"/>
            <a:ext cx="6096000" cy="476847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74FBA0-AEA4-4EB1-B07C-DD2F17524B0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[transcript.csv]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805F12-BDE6-4C4A-9948-D7291EFDAE01}"/>
              </a:ext>
            </a:extLst>
          </p:cNvPr>
          <p:cNvSpPr txBox="1"/>
          <p:nvPr/>
        </p:nvSpPr>
        <p:spPr>
          <a:xfrm>
            <a:off x="5166578" y="1804722"/>
            <a:ext cx="615696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Transaction      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{amount 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 금액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)}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CFEC92C-19FE-4E2B-B535-113FD59FAA38}"/>
              </a:ext>
            </a:extLst>
          </p:cNvPr>
          <p:cNvGrpSpPr/>
          <p:nvPr/>
        </p:nvGrpSpPr>
        <p:grpSpPr>
          <a:xfrm>
            <a:off x="-121919" y="1741770"/>
            <a:ext cx="5384673" cy="4129941"/>
            <a:chOff x="0" y="1958108"/>
            <a:chExt cx="5384673" cy="41299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710170-97F4-466B-9DE1-0E0B740ACDEF}"/>
                </a:ext>
              </a:extLst>
            </p:cNvPr>
            <p:cNvSpPr txBox="1"/>
            <p:nvPr/>
          </p:nvSpPr>
          <p:spPr>
            <a:xfrm>
              <a:off x="1506688" y="5872605"/>
              <a:ext cx="38779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Transaction         offer received      offer viewed       offer completed 	</a:t>
              </a:r>
              <a:endParaRPr lang="ko-KR" altLang="en-US" sz="8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7EE4BE3-15EC-4490-ABA3-EE759AB844A7}"/>
                </a:ext>
              </a:extLst>
            </p:cNvPr>
            <p:cNvGrpSpPr/>
            <p:nvPr/>
          </p:nvGrpSpPr>
          <p:grpSpPr>
            <a:xfrm>
              <a:off x="0" y="1958108"/>
              <a:ext cx="4734560" cy="3914501"/>
              <a:chOff x="0" y="1958108"/>
              <a:chExt cx="4734560" cy="3914501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2EC99FC-36D4-457C-BE35-416DA86A31A7}"/>
                  </a:ext>
                </a:extLst>
              </p:cNvPr>
              <p:cNvGrpSpPr/>
              <p:nvPr/>
            </p:nvGrpSpPr>
            <p:grpSpPr>
              <a:xfrm>
                <a:off x="1485353" y="2384384"/>
                <a:ext cx="3249207" cy="3488225"/>
                <a:chOff x="926553" y="2164465"/>
                <a:chExt cx="3249207" cy="3488225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8401F9F8-D348-4326-8C43-A825416A6EE1}"/>
                    </a:ext>
                  </a:extLst>
                </p:cNvPr>
                <p:cNvGrpSpPr/>
                <p:nvPr/>
              </p:nvGrpSpPr>
              <p:grpSpPr>
                <a:xfrm>
                  <a:off x="926553" y="2164466"/>
                  <a:ext cx="3249207" cy="3488224"/>
                  <a:chOff x="926553" y="2164466"/>
                  <a:chExt cx="3090441" cy="3488224"/>
                </a:xfrm>
              </p:grpSpPr>
              <p:cxnSp>
                <p:nvCxnSpPr>
                  <p:cNvPr id="10" name="직선 연결선 9">
                    <a:extLst>
                      <a:ext uri="{FF2B5EF4-FFF2-40B4-BE49-F238E27FC236}">
                        <a16:creationId xmlns:a16="http://schemas.microsoft.com/office/drawing/2014/main" id="{5A4AD717-04F1-4D60-8A16-B876D14CCE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2164466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077E8C11-780F-4694-940B-DC17E290F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2662784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6BFD100C-B022-4273-82C7-E34528C12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3161102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9E19E742-2E6B-41EA-AA8B-C9B2571890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3659420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1437C6A-C47E-4B91-8ACD-3F7AC14A3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4157738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D276663E-1EAB-4D2B-A79F-3FAF4C4DB8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4656056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29A5AC7-3BCD-4E8B-9DE4-075F2D0499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5154374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F5AA0195-18D7-4F53-94C1-4B71E4A5A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6553" y="5652690"/>
                    <a:ext cx="3090441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17C748A5-93CA-401A-B40B-0C291BFC020F}"/>
                    </a:ext>
                  </a:extLst>
                </p:cNvPr>
                <p:cNvSpPr/>
                <p:nvPr/>
              </p:nvSpPr>
              <p:spPr>
                <a:xfrm>
                  <a:off x="1127760" y="2164465"/>
                  <a:ext cx="487680" cy="3488221"/>
                </a:xfrm>
                <a:prstGeom prst="rect">
                  <a:avLst/>
                </a:prstGeom>
                <a:solidFill>
                  <a:srgbClr val="0070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62821DC3-FC5C-4E2A-A1BD-018744F5E463}"/>
                    </a:ext>
                  </a:extLst>
                </p:cNvPr>
                <p:cNvSpPr/>
                <p:nvPr/>
              </p:nvSpPr>
              <p:spPr>
                <a:xfrm>
                  <a:off x="1951123" y="3741124"/>
                  <a:ext cx="487680" cy="1902171"/>
                </a:xfrm>
                <a:prstGeom prst="rect">
                  <a:avLst/>
                </a:prstGeom>
                <a:solidFill>
                  <a:srgbClr val="0070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E4631FA5-1025-4320-9245-4151E922497E}"/>
                    </a:ext>
                  </a:extLst>
                </p:cNvPr>
                <p:cNvSpPr/>
                <p:nvPr/>
              </p:nvSpPr>
              <p:spPr>
                <a:xfrm>
                  <a:off x="2771882" y="4195391"/>
                  <a:ext cx="487680" cy="1447904"/>
                </a:xfrm>
                <a:prstGeom prst="rect">
                  <a:avLst/>
                </a:prstGeom>
                <a:solidFill>
                  <a:srgbClr val="0070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511391E-CFE6-483F-9083-4A0837822A2E}"/>
                    </a:ext>
                  </a:extLst>
                </p:cNvPr>
                <p:cNvSpPr/>
                <p:nvPr/>
              </p:nvSpPr>
              <p:spPr>
                <a:xfrm>
                  <a:off x="3587310" y="4810535"/>
                  <a:ext cx="487680" cy="834531"/>
                </a:xfrm>
                <a:prstGeom prst="rect">
                  <a:avLst/>
                </a:prstGeom>
                <a:solidFill>
                  <a:srgbClr val="00704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96F3B-52AA-4CB2-955A-1E16C11831BE}"/>
                  </a:ext>
                </a:extLst>
              </p:cNvPr>
              <p:cNvSpPr txBox="1"/>
              <p:nvPr/>
            </p:nvSpPr>
            <p:spPr>
              <a:xfrm>
                <a:off x="656280" y="1958108"/>
                <a:ext cx="829073" cy="1623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25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140000</a:t>
                </a:r>
              </a:p>
              <a:p>
                <a:pPr algn="r">
                  <a:lnSpc>
                    <a:spcPct val="25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120000</a:t>
                </a:r>
              </a:p>
              <a:p>
                <a:pPr algn="r">
                  <a:lnSpc>
                    <a:spcPct val="25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100000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182BF3-32FF-4826-8EEC-A37807699B79}"/>
                  </a:ext>
                </a:extLst>
              </p:cNvPr>
              <p:cNvSpPr txBox="1"/>
              <p:nvPr/>
            </p:nvSpPr>
            <p:spPr>
              <a:xfrm>
                <a:off x="0" y="3574145"/>
                <a:ext cx="1432560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80000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B40FD58-055D-4DDC-926C-B0891DB20A07}"/>
                  </a:ext>
                </a:extLst>
              </p:cNvPr>
              <p:cNvSpPr txBox="1"/>
              <p:nvPr/>
            </p:nvSpPr>
            <p:spPr>
              <a:xfrm>
                <a:off x="328910" y="4067966"/>
                <a:ext cx="108772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60000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CC1D11-673B-4FAB-9603-CA3BEDAC82E2}"/>
                  </a:ext>
                </a:extLst>
              </p:cNvPr>
              <p:cNvSpPr txBox="1"/>
              <p:nvPr/>
            </p:nvSpPr>
            <p:spPr>
              <a:xfrm>
                <a:off x="432317" y="4565262"/>
                <a:ext cx="988602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40000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CA340E-177B-402C-BCAB-CB52BE580682}"/>
                  </a:ext>
                </a:extLst>
              </p:cNvPr>
              <p:cNvSpPr txBox="1"/>
              <p:nvPr/>
            </p:nvSpPr>
            <p:spPr>
              <a:xfrm>
                <a:off x="328910" y="5059083"/>
                <a:ext cx="1087730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200000"/>
                  </a:lnSpc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20000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F1BBF24-E4F3-4112-874D-3FBA6015B3E4}"/>
              </a:ext>
            </a:extLst>
          </p:cNvPr>
          <p:cNvSpPr txBox="1"/>
          <p:nvPr/>
        </p:nvSpPr>
        <p:spPr>
          <a:xfrm>
            <a:off x="5194799" y="1372438"/>
            <a:ext cx="6207254" cy="369332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고객의 실제 거래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755F6-ABBD-41A7-8A45-F2F1CF1048FC}"/>
              </a:ext>
            </a:extLst>
          </p:cNvPr>
          <p:cNvSpPr txBox="1"/>
          <p:nvPr/>
        </p:nvSpPr>
        <p:spPr>
          <a:xfrm>
            <a:off x="5194800" y="3356531"/>
            <a:ext cx="6207253" cy="369332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참여 진행상황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EBC4A3-3A11-4746-BCD5-65482717F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5920"/>
          <a:stretch/>
        </p:blipFill>
        <p:spPr>
          <a:xfrm>
            <a:off x="5275574" y="5148745"/>
            <a:ext cx="6096000" cy="2362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0E77B6D-DE8D-4A95-A1BD-AD8C61E79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50" b="48769"/>
          <a:stretch/>
        </p:blipFill>
        <p:spPr>
          <a:xfrm>
            <a:off x="5285734" y="2327816"/>
            <a:ext cx="6096000" cy="2362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17AC9B3-03E0-4B88-A983-FCE57994C3E4}"/>
              </a:ext>
            </a:extLst>
          </p:cNvPr>
          <p:cNvSpPr txBox="1"/>
          <p:nvPr/>
        </p:nvSpPr>
        <p:spPr>
          <a:xfrm>
            <a:off x="5240638" y="3861929"/>
            <a:ext cx="6301818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offer viewed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|  {offer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이름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)}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offer received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|  {offer id 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이름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offer completed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{offer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 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이름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reward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3AAF2E7-2062-4469-B12B-FB9DD624C958}"/>
              </a:ext>
            </a:extLst>
          </p:cNvPr>
          <p:cNvCxnSpPr>
            <a:stCxn id="17" idx="1"/>
            <a:endCxn id="17" idx="3"/>
          </p:cNvCxnSpPr>
          <p:nvPr/>
        </p:nvCxnSpPr>
        <p:spPr>
          <a:xfrm>
            <a:off x="5275574" y="5635525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4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606CD3-DE82-43ED-A5A1-6C80DDA9197B}"/>
              </a:ext>
            </a:extLst>
          </p:cNvPr>
          <p:cNvSpPr txBox="1"/>
          <p:nvPr/>
        </p:nvSpPr>
        <p:spPr>
          <a:xfrm>
            <a:off x="4905375" y="3136612"/>
            <a:ext cx="2447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E5552B-B813-425C-8013-9AC91BE44965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40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6B2A64-1F21-4A54-9577-506E5C948826}"/>
              </a:ext>
            </a:extLst>
          </p:cNvPr>
          <p:cNvSpPr/>
          <p:nvPr/>
        </p:nvSpPr>
        <p:spPr>
          <a:xfrm>
            <a:off x="638738" y="1635688"/>
            <a:ext cx="5284127" cy="278254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channel</a:t>
            </a:r>
            <a:endParaRPr lang="ko-KR" altLang="en-US" sz="1600" dirty="0">
              <a:solidFill>
                <a:schemeClr val="bg1"/>
              </a:solidFill>
              <a:highlight>
                <a:srgbClr val="007047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BC558A-3A80-4646-8F7D-FBFC97F55620}"/>
              </a:ext>
            </a:extLst>
          </p:cNvPr>
          <p:cNvSpPr/>
          <p:nvPr/>
        </p:nvSpPr>
        <p:spPr>
          <a:xfrm>
            <a:off x="638738" y="4006748"/>
            <a:ext cx="5284127" cy="278254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6C866B-E78D-4F36-B7CB-2F1EBCFC3BAE}"/>
              </a:ext>
            </a:extLst>
          </p:cNvPr>
          <p:cNvSpPr/>
          <p:nvPr/>
        </p:nvSpPr>
        <p:spPr>
          <a:xfrm>
            <a:off x="6532881" y="1644042"/>
            <a:ext cx="5284127" cy="273025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reward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difficulty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939A00-B3AE-42C5-B416-DAA8C60F6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18"/>
          <a:stretch/>
        </p:blipFill>
        <p:spPr>
          <a:xfrm>
            <a:off x="1099990" y="2697805"/>
            <a:ext cx="1834968" cy="102898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5FF9DF-E32E-4B9C-87F2-6D3421287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/>
          <a:stretch/>
        </p:blipFill>
        <p:spPr>
          <a:xfrm>
            <a:off x="3567775" y="2709907"/>
            <a:ext cx="1834968" cy="1016887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C17FDE-6803-4C01-A03F-B15CC73C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51" y="4886117"/>
            <a:ext cx="807790" cy="1439432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6BB056-3A58-4238-8201-1B46DA85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0" y="4877331"/>
            <a:ext cx="2156647" cy="144030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E1048A-9612-4B13-846F-9FD22516A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54"/>
          <a:stretch/>
        </p:blipFill>
        <p:spPr>
          <a:xfrm>
            <a:off x="7359437" y="3302975"/>
            <a:ext cx="741082" cy="272057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BC5828-F6F8-4E6F-859B-BB94215263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4"/>
          <a:stretch/>
        </p:blipFill>
        <p:spPr>
          <a:xfrm>
            <a:off x="10397792" y="3302975"/>
            <a:ext cx="741082" cy="272057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349D98-FA4B-4467-A06E-6CBFA28A73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0" r="64262"/>
          <a:stretch/>
        </p:blipFill>
        <p:spPr>
          <a:xfrm>
            <a:off x="8942738" y="3302975"/>
            <a:ext cx="612835" cy="272057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729443-F7C6-4CA0-A266-E868480D3E53}"/>
              </a:ext>
            </a:extLst>
          </p:cNvPr>
          <p:cNvSpPr/>
          <p:nvPr/>
        </p:nvSpPr>
        <p:spPr>
          <a:xfrm>
            <a:off x="8349897" y="4539261"/>
            <a:ext cx="343463" cy="838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FF64F9-B530-4E05-8237-6602CA7E86A9}"/>
              </a:ext>
            </a:extLst>
          </p:cNvPr>
          <p:cNvSpPr/>
          <p:nvPr/>
        </p:nvSpPr>
        <p:spPr>
          <a:xfrm>
            <a:off x="9822180" y="4450027"/>
            <a:ext cx="360242" cy="838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8E4A90-39BF-4659-A63C-A02E86327605}"/>
              </a:ext>
            </a:extLst>
          </p:cNvPr>
          <p:cNvSpPr/>
          <p:nvPr/>
        </p:nvSpPr>
        <p:spPr>
          <a:xfrm>
            <a:off x="9822180" y="4590873"/>
            <a:ext cx="360242" cy="838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C4179-E7B1-42E3-9F37-7220E9FDDAAF}"/>
              </a:ext>
            </a:extLst>
          </p:cNvPr>
          <p:cNvSpPr txBox="1"/>
          <p:nvPr/>
        </p:nvSpPr>
        <p:spPr>
          <a:xfrm>
            <a:off x="6490172" y="2044556"/>
            <a:ext cx="4350198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Reward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difficulty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뺀 값의 컬럼 생성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순수익을 계산하기 위함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DD617E-9717-453B-99EE-CDC0AA01078D}"/>
              </a:ext>
            </a:extLst>
          </p:cNvPr>
          <p:cNvSpPr txBox="1"/>
          <p:nvPr/>
        </p:nvSpPr>
        <p:spPr>
          <a:xfrm>
            <a:off x="737260" y="2111516"/>
            <a:ext cx="2953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리스트 형식 </a:t>
            </a:r>
            <a:r>
              <a:rPr lang="en-US" altLang="ko-KR" sz="1400" dirty="0"/>
              <a:t>-&gt; </a:t>
            </a:r>
            <a:r>
              <a:rPr lang="ko-KR" altLang="en-US" sz="1400" dirty="0"/>
              <a:t>채널 별 컬럼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DD239-8E03-4405-B533-36E39BE31A74}"/>
              </a:ext>
            </a:extLst>
          </p:cNvPr>
          <p:cNvSpPr txBox="1"/>
          <p:nvPr/>
        </p:nvSpPr>
        <p:spPr>
          <a:xfrm>
            <a:off x="614316" y="4441597"/>
            <a:ext cx="251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 10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자리로 자르기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4FF3131-AC76-40E2-9B57-CBA8E366B0C0}"/>
              </a:ext>
            </a:extLst>
          </p:cNvPr>
          <p:cNvCxnSpPr/>
          <p:nvPr/>
        </p:nvCxnSpPr>
        <p:spPr>
          <a:xfrm>
            <a:off x="6212541" y="1630317"/>
            <a:ext cx="0" cy="4817526"/>
          </a:xfrm>
          <a:prstGeom prst="line">
            <a:avLst/>
          </a:prstGeom>
          <a:ln>
            <a:solidFill>
              <a:srgbClr val="00704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 descr="화살이(가) 표시된 사진&#10;&#10;자동 생성된 설명">
            <a:extLst>
              <a:ext uri="{FF2B5EF4-FFF2-40B4-BE49-F238E27FC236}">
                <a16:creationId xmlns:a16="http://schemas.microsoft.com/office/drawing/2014/main" id="{BE6150C2-7361-47AF-8C85-0266D0A0288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23" y="3164205"/>
            <a:ext cx="213784" cy="213784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A60D159F-3818-49FF-9DAD-4FFA8AB2415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50" y="5580872"/>
            <a:ext cx="213784" cy="2137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DC36D-5B27-48EF-B676-67C6E3A27EB5}"/>
              </a:ext>
            </a:extLst>
          </p:cNvPr>
          <p:cNvSpPr/>
          <p:nvPr/>
        </p:nvSpPr>
        <p:spPr>
          <a:xfrm>
            <a:off x="1176879" y="5174687"/>
            <a:ext cx="657001" cy="9525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08B96D-F891-4AE5-A009-F34AC56819B5}"/>
              </a:ext>
            </a:extLst>
          </p:cNvPr>
          <p:cNvSpPr/>
          <p:nvPr/>
        </p:nvSpPr>
        <p:spPr>
          <a:xfrm>
            <a:off x="1136238" y="5418214"/>
            <a:ext cx="657001" cy="9525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1D75FE-2B45-4114-A9A1-1FAE9DF609AF}"/>
              </a:ext>
            </a:extLst>
          </p:cNvPr>
          <p:cNvSpPr/>
          <p:nvPr/>
        </p:nvSpPr>
        <p:spPr>
          <a:xfrm>
            <a:off x="1160557" y="5661741"/>
            <a:ext cx="657001" cy="9525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FD935A-DDCD-4A57-B668-6DED2ED43B25}"/>
              </a:ext>
            </a:extLst>
          </p:cNvPr>
          <p:cNvSpPr/>
          <p:nvPr/>
        </p:nvSpPr>
        <p:spPr>
          <a:xfrm>
            <a:off x="1160556" y="5906106"/>
            <a:ext cx="657001" cy="9525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86B70A-869F-4CAF-ABDF-ECAE2C3F3760}"/>
              </a:ext>
            </a:extLst>
          </p:cNvPr>
          <p:cNvSpPr/>
          <p:nvPr/>
        </p:nvSpPr>
        <p:spPr>
          <a:xfrm>
            <a:off x="1176878" y="6159199"/>
            <a:ext cx="657001" cy="9525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7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3D7BA0-C4EF-470F-8000-74A6D06BED8D}"/>
              </a:ext>
            </a:extLst>
          </p:cNvPr>
          <p:cNvSpPr/>
          <p:nvPr/>
        </p:nvSpPr>
        <p:spPr>
          <a:xfrm>
            <a:off x="3314298" y="1521031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F2EE86-F578-4FE9-BC3D-EA4A6DE939BC}"/>
              </a:ext>
            </a:extLst>
          </p:cNvPr>
          <p:cNvSpPr/>
          <p:nvPr/>
        </p:nvSpPr>
        <p:spPr>
          <a:xfrm>
            <a:off x="436881" y="1521030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8C0C48-16D8-465A-82B2-BDA6B1C2D760}"/>
              </a:ext>
            </a:extLst>
          </p:cNvPr>
          <p:cNvSpPr/>
          <p:nvPr/>
        </p:nvSpPr>
        <p:spPr>
          <a:xfrm>
            <a:off x="6191714" y="1522733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income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7E9D41-9C90-4024-8B3D-2AD360065974}"/>
              </a:ext>
            </a:extLst>
          </p:cNvPr>
          <p:cNvSpPr/>
          <p:nvPr/>
        </p:nvSpPr>
        <p:spPr>
          <a:xfrm>
            <a:off x="9069130" y="1521030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become_</a:t>
            </a:r>
            <a:r>
              <a:rPr lang="en-US" altLang="ko-KR" sz="14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member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_on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42CA7F-27C4-4AE1-A5D6-D69FDB079336}"/>
              </a:ext>
            </a:extLst>
          </p:cNvPr>
          <p:cNvSpPr txBox="1"/>
          <p:nvPr/>
        </p:nvSpPr>
        <p:spPr>
          <a:xfrm>
            <a:off x="385319" y="4648139"/>
            <a:ext cx="2737833" cy="942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나이 분포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90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이상으로 구분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E6ECF-A507-4522-AB1C-6D0E9363FAE0}"/>
              </a:ext>
            </a:extLst>
          </p:cNvPr>
          <p:cNvSpPr txBox="1"/>
          <p:nvPr/>
        </p:nvSpPr>
        <p:spPr>
          <a:xfrm>
            <a:off x="3449030" y="4648139"/>
            <a:ext cx="2365245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1400" dirty="0"/>
              <a:t>ID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자리로 축약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DE0B1-BBAC-4901-BB06-FB2C537BC0C6}"/>
              </a:ext>
            </a:extLst>
          </p:cNvPr>
          <p:cNvSpPr txBox="1"/>
          <p:nvPr/>
        </p:nvSpPr>
        <p:spPr>
          <a:xfrm>
            <a:off x="6068514" y="4651054"/>
            <a:ext cx="2881109" cy="1496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1400" dirty="0"/>
              <a:t>income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29000 ~50000 : income_4th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50000 ~ 75000 : income_3th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75000 ~ 100000 : income_2th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100000 ~ 121000 : income_1th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DF43C0-4932-4580-AA32-5B573B8F899C}"/>
              </a:ext>
            </a:extLst>
          </p:cNvPr>
          <p:cNvCxnSpPr/>
          <p:nvPr/>
        </p:nvCxnSpPr>
        <p:spPr>
          <a:xfrm>
            <a:off x="436881" y="4485579"/>
            <a:ext cx="11358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80A242-46FE-4E02-A3A8-8587A157C3FB}"/>
              </a:ext>
            </a:extLst>
          </p:cNvPr>
          <p:cNvSpPr txBox="1"/>
          <p:nvPr/>
        </p:nvSpPr>
        <p:spPr>
          <a:xfrm>
            <a:off x="9007458" y="4627701"/>
            <a:ext cx="288110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sz="1400" dirty="0"/>
              <a:t>가입일</a:t>
            </a:r>
            <a:endParaRPr lang="en-US" altLang="ko-KR" sz="1400" dirty="0"/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Year,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month, day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85" y="2642196"/>
            <a:ext cx="1200150" cy="11715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69" y="2642196"/>
            <a:ext cx="727631" cy="115511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18" y="2660162"/>
            <a:ext cx="1937067" cy="106432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130" y="2642298"/>
            <a:ext cx="2633963" cy="118211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72" y="2632353"/>
            <a:ext cx="1937067" cy="1452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E26CF3-2732-4F81-9788-C035E96A107A}"/>
              </a:ext>
            </a:extLst>
          </p:cNvPr>
          <p:cNvSpPr txBox="1"/>
          <p:nvPr/>
        </p:nvSpPr>
        <p:spPr>
          <a:xfrm>
            <a:off x="3386458" y="1799704"/>
            <a:ext cx="2562550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l"/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2175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38F91A-F5E4-42F4-BE13-8BAF92378E24}"/>
              </a:ext>
            </a:extLst>
          </p:cNvPr>
          <p:cNvSpPr txBox="1"/>
          <p:nvPr/>
        </p:nvSpPr>
        <p:spPr>
          <a:xfrm>
            <a:off x="547722" y="1799704"/>
            <a:ext cx="273783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2175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나이대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별 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Bining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D1592-1232-4DB7-ADDD-FEB501D6F32D}"/>
              </a:ext>
            </a:extLst>
          </p:cNvPr>
          <p:cNvSpPr txBox="1"/>
          <p:nvPr/>
        </p:nvSpPr>
        <p:spPr>
          <a:xfrm>
            <a:off x="9069130" y="1795636"/>
            <a:ext cx="2903008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year , month , day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컬럼 생성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(2021/6/16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 계산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E9344D-8710-4668-93BB-486B9C9D6204}"/>
              </a:ext>
            </a:extLst>
          </p:cNvPr>
          <p:cNvSpPr txBox="1"/>
          <p:nvPr/>
        </p:nvSpPr>
        <p:spPr>
          <a:xfrm>
            <a:off x="6277387" y="1929540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구간별로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나누기</a:t>
            </a:r>
          </a:p>
        </p:txBody>
      </p:sp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A66F5C94-C63D-4468-8319-AB420C1AA4C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60" y="3127067"/>
            <a:ext cx="213784" cy="2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transcript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6B2A64-1F21-4A54-9577-506E5C948826}"/>
              </a:ext>
            </a:extLst>
          </p:cNvPr>
          <p:cNvSpPr/>
          <p:nvPr/>
        </p:nvSpPr>
        <p:spPr>
          <a:xfrm>
            <a:off x="374993" y="1622869"/>
            <a:ext cx="4878997" cy="278252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event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7047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value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41B4F8-BA22-492C-8D88-85BBA21B3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38124" b="70271"/>
          <a:stretch/>
        </p:blipFill>
        <p:spPr>
          <a:xfrm>
            <a:off x="554225" y="3314483"/>
            <a:ext cx="3090077" cy="72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F25611-783E-4307-B421-8D76D5F5A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9" r="7387" b="70271"/>
          <a:stretch/>
        </p:blipFill>
        <p:spPr>
          <a:xfrm>
            <a:off x="1301868" y="3314483"/>
            <a:ext cx="2342434" cy="72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BB5188F-5520-4BEE-935A-28E8483B2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4" t="28697" r="45860" b="41574"/>
          <a:stretch/>
        </p:blipFill>
        <p:spPr>
          <a:xfrm>
            <a:off x="554224" y="4310060"/>
            <a:ext cx="2283065" cy="72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8CE9052-133E-4308-9C61-EB81F79C6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9" t="28897" r="23789" b="41374"/>
          <a:stretch/>
        </p:blipFill>
        <p:spPr>
          <a:xfrm>
            <a:off x="1301868" y="4310060"/>
            <a:ext cx="1535421" cy="72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EB9AF89-9D17-462F-94F4-635476AA5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61318" r="36892" b="3668"/>
          <a:stretch/>
        </p:blipFill>
        <p:spPr>
          <a:xfrm>
            <a:off x="554225" y="5358172"/>
            <a:ext cx="2923477" cy="850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3745A87-CCEF-43B5-9BA8-836E23963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8" t="60613" r="990" b="4091"/>
          <a:stretch/>
        </p:blipFill>
        <p:spPr>
          <a:xfrm>
            <a:off x="1301868" y="5351327"/>
            <a:ext cx="2738533" cy="857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DB850B7-61D7-4F9B-B3E2-48471B2C028E}"/>
              </a:ext>
            </a:extLst>
          </p:cNvPr>
          <p:cNvSpPr txBox="1"/>
          <p:nvPr/>
        </p:nvSpPr>
        <p:spPr>
          <a:xfrm>
            <a:off x="375121" y="1982697"/>
            <a:ext cx="4693080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확인용으로 사용된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offer viewed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제외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offer received, transaction, offer complete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한해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value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값을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group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분리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754EAA-BC00-4817-98CA-A098A025F672}"/>
              </a:ext>
            </a:extLst>
          </p:cNvPr>
          <p:cNvSpPr txBox="1"/>
          <p:nvPr/>
        </p:nvSpPr>
        <p:spPr>
          <a:xfrm>
            <a:off x="3008995" y="4308096"/>
            <a:ext cx="352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Transaction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promotion id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없기 때문에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amount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분리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897EC3-D622-4078-AD05-DF48C1BD9EF4}"/>
              </a:ext>
            </a:extLst>
          </p:cNvPr>
          <p:cNvSpPr/>
          <p:nvPr/>
        </p:nvSpPr>
        <p:spPr>
          <a:xfrm>
            <a:off x="1673079" y="5533533"/>
            <a:ext cx="2328420" cy="681955"/>
          </a:xfrm>
          <a:prstGeom prst="rect">
            <a:avLst/>
          </a:prstGeom>
          <a:noFill/>
          <a:ln w="28575"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66807-EE47-47EA-9061-B6A797C62319}"/>
              </a:ext>
            </a:extLst>
          </p:cNvPr>
          <p:cNvGrpSpPr/>
          <p:nvPr/>
        </p:nvGrpSpPr>
        <p:grpSpPr>
          <a:xfrm>
            <a:off x="5521412" y="2498062"/>
            <a:ext cx="6482381" cy="3550741"/>
            <a:chOff x="6216245" y="2523133"/>
            <a:chExt cx="5492908" cy="300875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8D13293-6366-4CFD-A63B-05D67D5C0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505" y="2523133"/>
              <a:ext cx="5491648" cy="30001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989E50-2EB0-471E-9F7F-98C869B6AEEA}"/>
                </a:ext>
              </a:extLst>
            </p:cNvPr>
            <p:cNvSpPr/>
            <p:nvPr/>
          </p:nvSpPr>
          <p:spPr>
            <a:xfrm>
              <a:off x="6217505" y="5266623"/>
              <a:ext cx="5491648" cy="265265"/>
            </a:xfrm>
            <a:prstGeom prst="rect">
              <a:avLst/>
            </a:prstGeom>
            <a:noFill/>
            <a:ln w="28575">
              <a:solidFill>
                <a:srgbClr val="007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7B289C-9D89-4079-8BBD-3EA9B98657E8}"/>
                </a:ext>
              </a:extLst>
            </p:cNvPr>
            <p:cNvSpPr/>
            <p:nvPr/>
          </p:nvSpPr>
          <p:spPr>
            <a:xfrm>
              <a:off x="6217505" y="4396612"/>
              <a:ext cx="5491648" cy="302388"/>
            </a:xfrm>
            <a:prstGeom prst="rect">
              <a:avLst/>
            </a:prstGeom>
            <a:noFill/>
            <a:ln w="28575">
              <a:solidFill>
                <a:srgbClr val="0070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5E1FC8-3AB1-4CD7-8DAA-DF5433CBD447}"/>
                </a:ext>
              </a:extLst>
            </p:cNvPr>
            <p:cNvSpPr/>
            <p:nvPr/>
          </p:nvSpPr>
          <p:spPr>
            <a:xfrm>
              <a:off x="6216245" y="2791395"/>
              <a:ext cx="5491647" cy="159010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702FA3-4B09-466F-87F1-09A85CF9BA91}"/>
                </a:ext>
              </a:extLst>
            </p:cNvPr>
            <p:cNvSpPr/>
            <p:nvPr/>
          </p:nvSpPr>
          <p:spPr>
            <a:xfrm>
              <a:off x="6217505" y="4714111"/>
              <a:ext cx="5491647" cy="54390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EDD84-2CD4-4505-BD36-B6BC62F004A3}"/>
              </a:ext>
            </a:extLst>
          </p:cNvPr>
          <p:cNvCxnSpPr>
            <a:cxnSpLocks/>
          </p:cNvCxnSpPr>
          <p:nvPr/>
        </p:nvCxnSpPr>
        <p:spPr>
          <a:xfrm>
            <a:off x="4145280" y="5713941"/>
            <a:ext cx="1272740" cy="176951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79E8FDB-FFA5-47F4-ABA1-C5D5B24596A0}"/>
              </a:ext>
            </a:extLst>
          </p:cNvPr>
          <p:cNvCxnSpPr>
            <a:cxnSpLocks/>
          </p:cNvCxnSpPr>
          <p:nvPr/>
        </p:nvCxnSpPr>
        <p:spPr>
          <a:xfrm flipV="1">
            <a:off x="4153593" y="5007776"/>
            <a:ext cx="1264427" cy="1132697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CE94AE-D9A9-4B3D-AAFE-A2016C2F27A5}"/>
              </a:ext>
            </a:extLst>
          </p:cNvPr>
          <p:cNvSpPr txBox="1"/>
          <p:nvPr/>
        </p:nvSpPr>
        <p:spPr>
          <a:xfrm>
            <a:off x="5828428" y="4748545"/>
            <a:ext cx="256220" cy="26161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81B3F4-42C8-40D8-A848-5BDBEC68F079}"/>
              </a:ext>
            </a:extLst>
          </p:cNvPr>
          <p:cNvSpPr txBox="1"/>
          <p:nvPr/>
        </p:nvSpPr>
        <p:spPr>
          <a:xfrm>
            <a:off x="5872718" y="5760087"/>
            <a:ext cx="16764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38DA65-D1F3-4DE6-9311-9B8866A78C86}"/>
              </a:ext>
            </a:extLst>
          </p:cNvPr>
          <p:cNvSpPr/>
          <p:nvPr/>
        </p:nvSpPr>
        <p:spPr>
          <a:xfrm>
            <a:off x="5819837" y="4753679"/>
            <a:ext cx="268543" cy="268543"/>
          </a:xfrm>
          <a:prstGeom prst="ellipse">
            <a:avLst/>
          </a:prstGeom>
          <a:solidFill>
            <a:schemeClr val="accent4">
              <a:lumMod val="40000"/>
              <a:lumOff val="6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BF5C705-A622-4975-91CD-5CC17C4A797A}"/>
              </a:ext>
            </a:extLst>
          </p:cNvPr>
          <p:cNvSpPr/>
          <p:nvPr/>
        </p:nvSpPr>
        <p:spPr>
          <a:xfrm>
            <a:off x="5823348" y="5752704"/>
            <a:ext cx="268543" cy="268543"/>
          </a:xfrm>
          <a:prstGeom prst="ellipse">
            <a:avLst/>
          </a:prstGeom>
          <a:solidFill>
            <a:schemeClr val="accent4">
              <a:lumMod val="40000"/>
              <a:lumOff val="60000"/>
              <a:alpha val="63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24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B29F20-678C-47EE-9EA9-828B37F77954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941-70E2-4634-9C67-75B25605EE90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F61FF-711D-4E8B-8643-65E96D8939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61D1305-E9D0-48D1-8622-EE94A68D5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64"/>
          <a:stretch/>
        </p:blipFill>
        <p:spPr bwMode="auto">
          <a:xfrm>
            <a:off x="1633108" y="5106075"/>
            <a:ext cx="8749269" cy="1497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85A1888-D9C5-4C4D-AD18-7DBACB411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8"/>
          <a:stretch/>
        </p:blipFill>
        <p:spPr bwMode="auto">
          <a:xfrm>
            <a:off x="2528937" y="1352226"/>
            <a:ext cx="8396433" cy="1419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0873D66-34C5-4E1D-AAFB-5034459BE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946"/>
          <a:stretch/>
        </p:blipFill>
        <p:spPr bwMode="auto">
          <a:xfrm>
            <a:off x="3214225" y="3217449"/>
            <a:ext cx="5100457" cy="15237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97AC04-037D-4B63-8949-CD28E8E09F0B}"/>
              </a:ext>
            </a:extLst>
          </p:cNvPr>
          <p:cNvSpPr/>
          <p:nvPr/>
        </p:nvSpPr>
        <p:spPr>
          <a:xfrm>
            <a:off x="3722255" y="1363337"/>
            <a:ext cx="773373" cy="3371950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48E38C-00CD-4663-B95A-8E33D67054E6}"/>
              </a:ext>
            </a:extLst>
          </p:cNvPr>
          <p:cNvSpPr/>
          <p:nvPr/>
        </p:nvSpPr>
        <p:spPr>
          <a:xfrm>
            <a:off x="6164880" y="3217448"/>
            <a:ext cx="773373" cy="3386173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43311C-B931-4D0B-96A7-2CFBD821CC68}"/>
              </a:ext>
            </a:extLst>
          </p:cNvPr>
          <p:cNvSpPr txBox="1"/>
          <p:nvPr/>
        </p:nvSpPr>
        <p:spPr>
          <a:xfrm>
            <a:off x="3722255" y="938600"/>
            <a:ext cx="3661680" cy="369332"/>
          </a:xfrm>
          <a:prstGeom prst="rect">
            <a:avLst/>
          </a:prstGeom>
          <a:solidFill>
            <a:srgbClr val="F8D387">
              <a:alpha val="4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Person_id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기준으로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INNER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JOIN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431ADB-D8CF-47E3-81F7-7CBF8FB00E0E}"/>
              </a:ext>
            </a:extLst>
          </p:cNvPr>
          <p:cNvSpPr txBox="1"/>
          <p:nvPr/>
        </p:nvSpPr>
        <p:spPr>
          <a:xfrm>
            <a:off x="6164880" y="2808401"/>
            <a:ext cx="3266985" cy="369332"/>
          </a:xfrm>
          <a:prstGeom prst="rect">
            <a:avLst/>
          </a:prstGeom>
          <a:solidFill>
            <a:srgbClr val="F8D387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Offer_id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기준으로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JOIN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57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DFF3C01-1376-44A5-81B4-5D9B1B3B8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>
          <a:xfrm>
            <a:off x="1792327" y="1146408"/>
            <a:ext cx="8607346" cy="520570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19F1FA-6759-40C3-9944-D50524DD23F8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2968C-81AE-478F-9994-263F44D67B2B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507F4-8519-4A1B-B43F-D06AB5C584E9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sql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81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B88E9-6CDC-4E88-8CF0-34D596422B87}"/>
              </a:ext>
            </a:extLst>
          </p:cNvPr>
          <p:cNvSpPr txBox="1"/>
          <p:nvPr/>
        </p:nvSpPr>
        <p:spPr>
          <a:xfrm>
            <a:off x="2805768" y="3147863"/>
            <a:ext cx="1803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Bauhaus 93" panose="04030905020B02020C02" pitchFamily="82" charset="0"/>
                <a:ea typeface="나눔스퀘어_ac ExtraBold" panose="020B0600000101010101" pitchFamily="50" charset="-127"/>
              </a:rPr>
              <a:t>INDEX</a:t>
            </a:r>
            <a:endParaRPr lang="ko-KR" altLang="en-US" sz="4800" dirty="0">
              <a:solidFill>
                <a:schemeClr val="bg1"/>
              </a:solidFill>
              <a:latin typeface="Bauhaus 93" panose="04030905020B02020C02" pitchFamily="82" charset="0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54D32-83E9-4875-B206-B2FE6430E23B}"/>
              </a:ext>
            </a:extLst>
          </p:cNvPr>
          <p:cNvSpPr txBox="1"/>
          <p:nvPr/>
        </p:nvSpPr>
        <p:spPr>
          <a:xfrm>
            <a:off x="6944587" y="4082601"/>
            <a:ext cx="196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및 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E1241-94E5-4AB4-ADD6-B7B8EA97053D}"/>
              </a:ext>
            </a:extLst>
          </p:cNvPr>
          <p:cNvSpPr txBox="1"/>
          <p:nvPr/>
        </p:nvSpPr>
        <p:spPr>
          <a:xfrm>
            <a:off x="6944587" y="5644088"/>
            <a:ext cx="182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 검정 및 결론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FC666-92E9-4328-AFA5-67B19CE49DFA}"/>
              </a:ext>
            </a:extLst>
          </p:cNvPr>
          <p:cNvSpPr txBox="1"/>
          <p:nvPr/>
        </p:nvSpPr>
        <p:spPr>
          <a:xfrm>
            <a:off x="6944587" y="959627"/>
            <a:ext cx="156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en-US" altLang="ko-KR" sz="1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2F001-9B41-424D-B87F-C1C6505C2912}"/>
              </a:ext>
            </a:extLst>
          </p:cNvPr>
          <p:cNvSpPr txBox="1"/>
          <p:nvPr/>
        </p:nvSpPr>
        <p:spPr>
          <a:xfrm>
            <a:off x="9089837" y="813593"/>
            <a:ext cx="156911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소개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출처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3BF82-0D95-4AF1-874D-525AEEB55FEB}"/>
              </a:ext>
            </a:extLst>
          </p:cNvPr>
          <p:cNvSpPr txBox="1"/>
          <p:nvPr/>
        </p:nvSpPr>
        <p:spPr>
          <a:xfrm>
            <a:off x="9090684" y="3967439"/>
            <a:ext cx="1862571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프로모션 제안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85C6-8BDD-49F4-A7C6-81B69C5C0CAC}"/>
              </a:ext>
            </a:extLst>
          </p:cNvPr>
          <p:cNvSpPr txBox="1"/>
          <p:nvPr/>
        </p:nvSpPr>
        <p:spPr>
          <a:xfrm>
            <a:off x="6944587" y="2521114"/>
            <a:ext cx="13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l"/>
            <a:r>
              <a: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3A95D-8646-460D-8B0D-AC6AF9A3BFF4}"/>
              </a:ext>
            </a:extLst>
          </p:cNvPr>
          <p:cNvSpPr txBox="1"/>
          <p:nvPr/>
        </p:nvSpPr>
        <p:spPr>
          <a:xfrm>
            <a:off x="9089836" y="2390516"/>
            <a:ext cx="156911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탐색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1B459-4F43-4553-B633-FEC8436370CB}"/>
              </a:ext>
            </a:extLst>
          </p:cNvPr>
          <p:cNvSpPr txBox="1"/>
          <p:nvPr/>
        </p:nvSpPr>
        <p:spPr>
          <a:xfrm>
            <a:off x="9089836" y="5544363"/>
            <a:ext cx="2245653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가설 검정</a:t>
            </a:r>
            <a:endParaRPr lang="en-US" altLang="ko-KR" dirty="0"/>
          </a:p>
          <a:p>
            <a:r>
              <a:rPr lang="ko-KR" altLang="en-US" dirty="0"/>
              <a:t>최종결론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96110-7D56-4F0B-9721-3446430D08E8}"/>
              </a:ext>
            </a:extLst>
          </p:cNvPr>
          <p:cNvSpPr txBox="1"/>
          <p:nvPr/>
        </p:nvSpPr>
        <p:spPr>
          <a:xfrm>
            <a:off x="6413046" y="782248"/>
            <a:ext cx="32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4000" dirty="0"/>
              <a:t>1</a:t>
            </a:r>
            <a:endParaRPr lang="ko-KR" alt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4C6577-0F2A-485C-ADBC-38261DF2BE0C}"/>
              </a:ext>
            </a:extLst>
          </p:cNvPr>
          <p:cNvSpPr txBox="1"/>
          <p:nvPr/>
        </p:nvSpPr>
        <p:spPr>
          <a:xfrm>
            <a:off x="6413046" y="2346436"/>
            <a:ext cx="32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956C8-F2BC-4272-879A-A197DEE6E9AD}"/>
              </a:ext>
            </a:extLst>
          </p:cNvPr>
          <p:cNvSpPr txBox="1"/>
          <p:nvPr/>
        </p:nvSpPr>
        <p:spPr>
          <a:xfrm>
            <a:off x="6413046" y="3910624"/>
            <a:ext cx="32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4000" dirty="0"/>
              <a:t>3</a:t>
            </a:r>
            <a:endParaRPr lang="ko-KR" alt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161F5-6E45-4191-B638-E2CCCEDBC203}"/>
              </a:ext>
            </a:extLst>
          </p:cNvPr>
          <p:cNvSpPr txBox="1"/>
          <p:nvPr/>
        </p:nvSpPr>
        <p:spPr>
          <a:xfrm>
            <a:off x="6413046" y="5474811"/>
            <a:ext cx="32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4000" dirty="0"/>
              <a:t>4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107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E2008-BE1E-42A8-B573-3AA223BFE589}"/>
              </a:ext>
            </a:extLst>
          </p:cNvPr>
          <p:cNvSpPr txBox="1"/>
          <p:nvPr/>
        </p:nvSpPr>
        <p:spPr>
          <a:xfrm>
            <a:off x="9799114" y="452692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profile</a:t>
            </a:r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C8583-A282-4547-9BE1-1653F2237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/>
          <a:stretch/>
        </p:blipFill>
        <p:spPr>
          <a:xfrm>
            <a:off x="0" y="1778000"/>
            <a:ext cx="12192000" cy="285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5F28B-611C-4747-8B31-5EB77D72E8B8}"/>
              </a:ext>
            </a:extLst>
          </p:cNvPr>
          <p:cNvSpPr txBox="1"/>
          <p:nvPr/>
        </p:nvSpPr>
        <p:spPr>
          <a:xfrm>
            <a:off x="0" y="1209040"/>
            <a:ext cx="27086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profile.csv</a:t>
            </a:r>
            <a:r>
              <a:rPr lang="ko-KR" altLang="en-US" dirty="0"/>
              <a:t> 데이터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C14FB-8E50-47A2-B1B7-7DAC595DE0B1}"/>
              </a:ext>
            </a:extLst>
          </p:cNvPr>
          <p:cNvSpPr txBox="1"/>
          <p:nvPr/>
        </p:nvSpPr>
        <p:spPr>
          <a:xfrm>
            <a:off x="0" y="4983553"/>
            <a:ext cx="17107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NULL</a:t>
            </a:r>
            <a:r>
              <a:rPr lang="ko-KR" altLang="en-US" dirty="0"/>
              <a:t>값 확인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3E6219D-99F0-48A1-A4CD-A02B466C4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1"/>
          <a:stretch/>
        </p:blipFill>
        <p:spPr>
          <a:xfrm>
            <a:off x="0" y="5435048"/>
            <a:ext cx="4919065" cy="13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571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2F9299-FFEA-459B-94F4-1B365F69F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" b="3649"/>
          <a:stretch/>
        </p:blipFill>
        <p:spPr>
          <a:xfrm>
            <a:off x="0" y="0"/>
            <a:ext cx="6188364" cy="28089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82CA5D-24E8-4F86-823F-15663A98E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2262"/>
            <a:ext cx="7398327" cy="16992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B2002C-DF0F-4A87-AE08-C1FF21967CF8}"/>
              </a:ext>
            </a:extLst>
          </p:cNvPr>
          <p:cNvSpPr txBox="1"/>
          <p:nvPr/>
        </p:nvSpPr>
        <p:spPr>
          <a:xfrm>
            <a:off x="0" y="2976479"/>
            <a:ext cx="58457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now (2021-06-20) </a:t>
            </a:r>
            <a:r>
              <a:rPr lang="ko-KR" altLang="en-US" dirty="0"/>
              <a:t>날짜 컬럼 생성 후 </a:t>
            </a:r>
            <a:r>
              <a:rPr lang="en-US" altLang="ko-KR" dirty="0"/>
              <a:t>period(</a:t>
            </a:r>
            <a:r>
              <a:rPr lang="ko-KR" altLang="en-US" dirty="0"/>
              <a:t>일수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5E7DF4-A0BA-4DC1-B778-F0D9E3545A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8"/>
          <a:stretch/>
        </p:blipFill>
        <p:spPr>
          <a:xfrm>
            <a:off x="0" y="5136172"/>
            <a:ext cx="7398327" cy="14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9376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FC1C1A-2C39-4524-AB3B-0AE7DA1C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7" y="1504874"/>
            <a:ext cx="7372573" cy="2587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D73DE-ABE8-418A-8A20-34B6281A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7" y="3924242"/>
            <a:ext cx="8649145" cy="2260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1BF20B-8166-4BF0-BC92-4EBD671C1435}"/>
              </a:ext>
            </a:extLst>
          </p:cNvPr>
          <p:cNvSpPr txBox="1"/>
          <p:nvPr/>
        </p:nvSpPr>
        <p:spPr>
          <a:xfrm>
            <a:off x="0" y="821506"/>
            <a:ext cx="4655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Year,</a:t>
            </a:r>
            <a:r>
              <a:rPr lang="ko-KR" altLang="en-US" dirty="0"/>
              <a:t> </a:t>
            </a:r>
            <a:r>
              <a:rPr lang="en-US" altLang="ko-KR" dirty="0"/>
              <a:t>month,</a:t>
            </a:r>
            <a:r>
              <a:rPr lang="ko-KR" altLang="en-US" dirty="0"/>
              <a:t> </a:t>
            </a:r>
            <a:r>
              <a:rPr lang="en-US" altLang="ko-KR" dirty="0"/>
              <a:t>day </a:t>
            </a:r>
            <a:r>
              <a:rPr lang="ko-KR" altLang="en-US" dirty="0"/>
              <a:t>데이터 생성 </a:t>
            </a:r>
            <a:r>
              <a:rPr lang="en-US" altLang="ko-KR" dirty="0"/>
              <a:t>/ </a:t>
            </a:r>
            <a:r>
              <a:rPr lang="ko-KR" altLang="en-US" dirty="0"/>
              <a:t>컬럼에 추가</a:t>
            </a:r>
          </a:p>
        </p:txBody>
      </p:sp>
    </p:spTree>
    <p:extLst>
      <p:ext uri="{BB962C8B-B14F-4D97-AF65-F5344CB8AC3E}">
        <p14:creationId xmlns:p14="http://schemas.microsoft.com/office/powerpoint/2010/main" val="9509998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445BCC75-9D81-4B2B-B281-9ADE0443D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493"/>
            <a:ext cx="4356283" cy="19408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39679E-E05C-44D1-BE51-A2A808E5F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115"/>
            <a:ext cx="7183120" cy="1856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D1A48-A252-46FA-9F84-761E599F4259}"/>
              </a:ext>
            </a:extLst>
          </p:cNvPr>
          <p:cNvSpPr txBox="1"/>
          <p:nvPr/>
        </p:nvSpPr>
        <p:spPr>
          <a:xfrm>
            <a:off x="0" y="1064421"/>
            <a:ext cx="35550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Age units 10 </a:t>
            </a:r>
            <a:r>
              <a:rPr lang="ko-KR" altLang="en-US" dirty="0"/>
              <a:t>데이터 생성 </a:t>
            </a:r>
            <a:r>
              <a:rPr lang="en-US" altLang="ko-KR" dirty="0"/>
              <a:t>/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6940399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87C38F-C091-4010-9BD3-9BDF8D41A05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E999-E69F-431E-B37C-58D5F0563729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379"/>
            <a:ext cx="12192000" cy="2992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38644"/>
            <a:ext cx="2033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Portfolio </a:t>
            </a:r>
            <a:r>
              <a:rPr lang="ko-KR" altLang="en-US" dirty="0"/>
              <a:t>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A3B6F-8760-4972-95DC-3A9E81681E7A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sql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A6EE3-61CA-41A2-B010-7D5659A803B1}"/>
              </a:ext>
            </a:extLst>
          </p:cNvPr>
          <p:cNvSpPr txBox="1"/>
          <p:nvPr/>
        </p:nvSpPr>
        <p:spPr>
          <a:xfrm>
            <a:off x="9087914" y="415443"/>
            <a:ext cx="2421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파일</a:t>
            </a:r>
          </a:p>
        </p:txBody>
      </p:sp>
    </p:spTree>
    <p:extLst>
      <p:ext uri="{BB962C8B-B14F-4D97-AF65-F5344CB8AC3E}">
        <p14:creationId xmlns:p14="http://schemas.microsoft.com/office/powerpoint/2010/main" val="13935035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988"/>
            <a:ext cx="12192000" cy="25650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022"/>
            <a:ext cx="5029458" cy="2984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4690"/>
            <a:ext cx="21788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프로모션 채널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76165"/>
            <a:ext cx="29482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각 홍보 수단에 대한 카운트 </a:t>
            </a:r>
          </a:p>
        </p:txBody>
      </p:sp>
    </p:spTree>
    <p:extLst>
      <p:ext uri="{BB962C8B-B14F-4D97-AF65-F5344CB8AC3E}">
        <p14:creationId xmlns:p14="http://schemas.microsoft.com/office/powerpoint/2010/main" val="333073585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325"/>
            <a:ext cx="12193060" cy="2323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48054"/>
            <a:ext cx="18614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channels</a:t>
            </a:r>
            <a:r>
              <a:rPr lang="ko-KR" altLang="en-US" dirty="0"/>
              <a:t>의 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5282"/>
            <a:ext cx="12192000" cy="26726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75843"/>
            <a:ext cx="1314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Id</a:t>
            </a:r>
            <a:r>
              <a:rPr lang="ko-KR" altLang="en-US" dirty="0"/>
              <a:t>값 축소</a:t>
            </a:r>
          </a:p>
        </p:txBody>
      </p:sp>
    </p:spTree>
    <p:extLst>
      <p:ext uri="{BB962C8B-B14F-4D97-AF65-F5344CB8AC3E}">
        <p14:creationId xmlns:p14="http://schemas.microsoft.com/office/powerpoint/2010/main" val="337053559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" y="1113776"/>
            <a:ext cx="12181876" cy="2478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8413"/>
            <a:ext cx="286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reward – difficulty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27668553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BAEA8D7B-BC3D-4B19-A914-3EE1837C2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/>
          <a:stretch/>
        </p:blipFill>
        <p:spPr>
          <a:xfrm>
            <a:off x="5379" y="2172397"/>
            <a:ext cx="5424337" cy="19133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54B8F3-6989-4908-8637-35F0B4A640F5}"/>
              </a:ext>
            </a:extLst>
          </p:cNvPr>
          <p:cNvSpPr txBox="1"/>
          <p:nvPr/>
        </p:nvSpPr>
        <p:spPr>
          <a:xfrm>
            <a:off x="0" y="1646257"/>
            <a:ext cx="37895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Person </a:t>
            </a:r>
            <a:r>
              <a:rPr lang="ko-KR" altLang="en-US" dirty="0"/>
              <a:t>및 </a:t>
            </a:r>
            <a:r>
              <a:rPr lang="en-US" altLang="ko-KR" dirty="0" err="1"/>
              <a:t>offer_id</a:t>
            </a:r>
            <a:r>
              <a:rPr lang="en-US" altLang="ko-KR" dirty="0"/>
              <a:t> 10</a:t>
            </a:r>
            <a:r>
              <a:rPr lang="ko-KR" altLang="en-US" dirty="0"/>
              <a:t>자리로 축소</a:t>
            </a:r>
          </a:p>
        </p:txBody>
      </p:sp>
      <p:pic>
        <p:nvPicPr>
          <p:cNvPr id="36" name="그림 3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C369FEA-2F5E-46A9-A543-5F126B78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7768"/>
            <a:ext cx="12192000" cy="18902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247E6E0-FB5D-43D7-B331-752B61793623}"/>
              </a:ext>
            </a:extLst>
          </p:cNvPr>
          <p:cNvSpPr txBox="1"/>
          <p:nvPr/>
        </p:nvSpPr>
        <p:spPr>
          <a:xfrm>
            <a:off x="0" y="4428508"/>
            <a:ext cx="2873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Group</a:t>
            </a:r>
            <a:r>
              <a:rPr lang="ko-KR" altLang="en-US" dirty="0"/>
              <a:t>과 </a:t>
            </a:r>
            <a:r>
              <a:rPr lang="en-US" altLang="ko-KR" dirty="0"/>
              <a:t>id </a:t>
            </a:r>
            <a:r>
              <a:rPr lang="ko-KR" altLang="en-US" dirty="0"/>
              <a:t>분류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CC2024-1F60-4604-A797-72E271D23117}"/>
              </a:ext>
            </a:extLst>
          </p:cNvPr>
          <p:cNvSpPr txBox="1"/>
          <p:nvPr/>
        </p:nvSpPr>
        <p:spPr>
          <a:xfrm>
            <a:off x="9087914" y="415443"/>
            <a:ext cx="27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Transcript</a:t>
            </a:r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파일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11FDB58-2584-4DD3-B307-62EB6A24D504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93A37B-C076-4B15-92AA-96D94774942B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sql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23189D-F43D-4445-8C75-1678E23C8DE4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54074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C3C663-CF20-42A6-A732-141AF3CDD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1793"/>
          <a:stretch/>
        </p:blipFill>
        <p:spPr>
          <a:xfrm>
            <a:off x="0" y="690880"/>
            <a:ext cx="8407832" cy="2255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7838A-7A69-4396-9BE5-ED0117AAD866}"/>
              </a:ext>
            </a:extLst>
          </p:cNvPr>
          <p:cNvSpPr txBox="1"/>
          <p:nvPr/>
        </p:nvSpPr>
        <p:spPr>
          <a:xfrm>
            <a:off x="0" y="205586"/>
            <a:ext cx="39307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Day,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컬럼에 데이터 추가</a:t>
            </a:r>
          </a:p>
        </p:txBody>
      </p:sp>
      <p:pic>
        <p:nvPicPr>
          <p:cNvPr id="15" name="그림 14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13F13742-E51E-484F-B852-6DEC188EE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2749"/>
            <a:ext cx="6096000" cy="2249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B8ABF0-33C7-4F4B-AE13-095841AF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5656406"/>
            <a:ext cx="12192000" cy="12015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CCD445-89E1-4C4B-921E-BF38C1490DA4}"/>
              </a:ext>
            </a:extLst>
          </p:cNvPr>
          <p:cNvSpPr txBox="1"/>
          <p:nvPr/>
        </p:nvSpPr>
        <p:spPr>
          <a:xfrm>
            <a:off x="0" y="5098672"/>
            <a:ext cx="2264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Income rank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38622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9EAB6-5CD1-482C-9C7E-7FD2ABE587EC}"/>
              </a:ext>
            </a:extLst>
          </p:cNvPr>
          <p:cNvSpPr txBox="1"/>
          <p:nvPr/>
        </p:nvSpPr>
        <p:spPr>
          <a:xfrm>
            <a:off x="5701501" y="2875002"/>
            <a:ext cx="462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algn="l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   </a:t>
            </a:r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  <a:p>
            <a:pPr algn="l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A73964-1BC0-4549-9FDA-F8BC5880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33568" b="28651"/>
          <a:stretch/>
        </p:blipFill>
        <p:spPr>
          <a:xfrm>
            <a:off x="5323457" y="6435845"/>
            <a:ext cx="1545086" cy="2583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7912E-068D-4F71-A3C6-3CB2361EC6BD}"/>
              </a:ext>
            </a:extLst>
          </p:cNvPr>
          <p:cNvSpPr txBox="1"/>
          <p:nvPr/>
        </p:nvSpPr>
        <p:spPr>
          <a:xfrm>
            <a:off x="6564571" y="3820339"/>
            <a:ext cx="156911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소개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출처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08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7FC8253-74AE-4069-B051-AE9317F86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2733"/>
          <a:stretch/>
        </p:blipFill>
        <p:spPr>
          <a:xfrm>
            <a:off x="0" y="0"/>
            <a:ext cx="12192000" cy="1267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AA6710-4105-4839-B014-EB4166B00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2994"/>
            <a:ext cx="12192000" cy="2512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C18D35-353C-491D-8A6E-96D4994BEEA9}"/>
              </a:ext>
            </a:extLst>
          </p:cNvPr>
          <p:cNvSpPr txBox="1"/>
          <p:nvPr/>
        </p:nvSpPr>
        <p:spPr>
          <a:xfrm>
            <a:off x="0" y="153547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전체 테이블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EB46A-905C-4C63-A226-051CDDD42A39}"/>
              </a:ext>
            </a:extLst>
          </p:cNvPr>
          <p:cNvSpPr txBox="1"/>
          <p:nvPr/>
        </p:nvSpPr>
        <p:spPr>
          <a:xfrm>
            <a:off x="0" y="4754880"/>
            <a:ext cx="21066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Final </a:t>
            </a:r>
            <a:r>
              <a:rPr lang="ko-KR" altLang="en-US" dirty="0"/>
              <a:t>테이블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456BC1-072D-4662-A797-4C6CD58F98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07"/>
          <a:stretch/>
        </p:blipFill>
        <p:spPr>
          <a:xfrm>
            <a:off x="0" y="5322526"/>
            <a:ext cx="12192000" cy="15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499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A73964-1BC0-4549-9FDA-F8BC5880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33568" b="28651"/>
          <a:stretch/>
        </p:blipFill>
        <p:spPr>
          <a:xfrm>
            <a:off x="5323457" y="6435845"/>
            <a:ext cx="1545086" cy="2583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E8CCC-83B2-417C-8DAA-CBEFD9974022}"/>
              </a:ext>
            </a:extLst>
          </p:cNvPr>
          <p:cNvSpPr txBox="1"/>
          <p:nvPr/>
        </p:nvSpPr>
        <p:spPr>
          <a:xfrm>
            <a:off x="6632872" y="3013501"/>
            <a:ext cx="5427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ko-KR" altLang="en-US" sz="4800" dirty="0">
                <a:solidFill>
                  <a:schemeClr val="bg1"/>
                </a:solidFill>
              </a:rPr>
              <a:t>및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9EAB6-5CD1-482C-9C7E-7FD2ABE587EC}"/>
              </a:ext>
            </a:extLst>
          </p:cNvPr>
          <p:cNvSpPr txBox="1"/>
          <p:nvPr/>
        </p:nvSpPr>
        <p:spPr>
          <a:xfrm>
            <a:off x="5701501" y="2875002"/>
            <a:ext cx="788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6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endParaRPr lang="ko-KR" altLang="en-US" sz="6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B87FB-5F2E-465E-AFCA-43530C6592A5}"/>
              </a:ext>
            </a:extLst>
          </p:cNvPr>
          <p:cNvSpPr txBox="1"/>
          <p:nvPr/>
        </p:nvSpPr>
        <p:spPr>
          <a:xfrm>
            <a:off x="7009227" y="3982998"/>
            <a:ext cx="1862571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프로모션 제안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17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66BD75-4374-45AE-8072-1493F781FC96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E31E3-2F72-4B4F-B161-8C36E4AC71B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목표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A603E-2E11-4EB4-A832-1D88A4AE8F45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3A9FF-6F7E-4348-B346-8AF7D1FC3573}"/>
              </a:ext>
            </a:extLst>
          </p:cNvPr>
          <p:cNvSpPr txBox="1"/>
          <p:nvPr/>
        </p:nvSpPr>
        <p:spPr>
          <a:xfrm>
            <a:off x="5180212" y="1594949"/>
            <a:ext cx="657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스타벅스 고객 특성 분석 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향후 프로모션 전략 제안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E44B43-CD5B-4443-BD4A-029F8F5131F8}"/>
              </a:ext>
            </a:extLst>
          </p:cNvPr>
          <p:cNvCxnSpPr/>
          <p:nvPr/>
        </p:nvCxnSpPr>
        <p:spPr>
          <a:xfrm>
            <a:off x="444817" y="2200827"/>
            <a:ext cx="114099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921A64-E0F1-476C-BFC1-AE8D330DDDFE}"/>
              </a:ext>
            </a:extLst>
          </p:cNvPr>
          <p:cNvSpPr/>
          <p:nvPr/>
        </p:nvSpPr>
        <p:spPr>
          <a:xfrm>
            <a:off x="8220809" y="2600086"/>
            <a:ext cx="3535512" cy="462088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34D4E6-2C4A-4150-B124-36AE36DDACA3}"/>
              </a:ext>
            </a:extLst>
          </p:cNvPr>
          <p:cNvSpPr/>
          <p:nvPr/>
        </p:nvSpPr>
        <p:spPr>
          <a:xfrm>
            <a:off x="436881" y="2600490"/>
            <a:ext cx="3535512" cy="462088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E8F7E-6986-49FE-A86F-310970ADF1BF}"/>
              </a:ext>
            </a:extLst>
          </p:cNvPr>
          <p:cNvSpPr/>
          <p:nvPr/>
        </p:nvSpPr>
        <p:spPr>
          <a:xfrm>
            <a:off x="4331404" y="2600490"/>
            <a:ext cx="3535512" cy="462088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1D7DA-E8F5-4D9E-B289-054392BBC42C}"/>
              </a:ext>
            </a:extLst>
          </p:cNvPr>
          <p:cNvSpPr txBox="1"/>
          <p:nvPr/>
        </p:nvSpPr>
        <p:spPr>
          <a:xfrm>
            <a:off x="9493080" y="26464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가설검정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A6F4B-E76A-46C5-88E4-B1AAD124F548}"/>
              </a:ext>
            </a:extLst>
          </p:cNvPr>
          <p:cNvSpPr txBox="1"/>
          <p:nvPr/>
        </p:nvSpPr>
        <p:spPr>
          <a:xfrm>
            <a:off x="1335959" y="263634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고객 데이터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EBA9E-9D71-4FBF-96A1-CB66702BA1DB}"/>
              </a:ext>
            </a:extLst>
          </p:cNvPr>
          <p:cNvSpPr txBox="1"/>
          <p:nvPr/>
        </p:nvSpPr>
        <p:spPr>
          <a:xfrm>
            <a:off x="5180212" y="263634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프로모션 중심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82CCF1-BF91-49F6-AFAF-AC202CA654DF}"/>
              </a:ext>
            </a:extLst>
          </p:cNvPr>
          <p:cNvSpPr/>
          <p:nvPr/>
        </p:nvSpPr>
        <p:spPr>
          <a:xfrm>
            <a:off x="8220809" y="2600086"/>
            <a:ext cx="3535512" cy="3731398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23B50F-76AB-4DAF-B126-C259F4216692}"/>
              </a:ext>
            </a:extLst>
          </p:cNvPr>
          <p:cNvSpPr/>
          <p:nvPr/>
        </p:nvSpPr>
        <p:spPr>
          <a:xfrm>
            <a:off x="436881" y="2600086"/>
            <a:ext cx="3535512" cy="3731398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7C8B4B-E7E9-4B3F-A197-619ECA93D3A2}"/>
              </a:ext>
            </a:extLst>
          </p:cNvPr>
          <p:cNvSpPr/>
          <p:nvPr/>
        </p:nvSpPr>
        <p:spPr>
          <a:xfrm>
            <a:off x="4328845" y="2609135"/>
            <a:ext cx="3535512" cy="3731398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4AE11-D6A3-4461-9641-24B827C4D952}"/>
              </a:ext>
            </a:extLst>
          </p:cNvPr>
          <p:cNvSpPr txBox="1"/>
          <p:nvPr/>
        </p:nvSpPr>
        <p:spPr>
          <a:xfrm>
            <a:off x="523247" y="3474957"/>
            <a:ext cx="3362780" cy="18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스타벅스 고객 특성 분석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스타벅스 고객 특성 파악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 거래 데이터를 활용하여 주력 고객층 선정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FD002-F3B4-498C-9B2B-4EC0DC222023}"/>
              </a:ext>
            </a:extLst>
          </p:cNvPr>
          <p:cNvSpPr txBox="1"/>
          <p:nvPr/>
        </p:nvSpPr>
        <p:spPr>
          <a:xfrm>
            <a:off x="4328845" y="3448680"/>
            <a:ext cx="3535512" cy="2136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프로모션 전략 제안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순수익 관점에서 우수한 프로모션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주력 고객층이 선호하는 프로모션 전략 파악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고객층이 선호하는 프로모션 전략 파악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27413A-2EDC-40AB-8E1D-A68369603086}"/>
              </a:ext>
            </a:extLst>
          </p:cNvPr>
          <p:cNvSpPr txBox="1"/>
          <p:nvPr/>
        </p:nvSpPr>
        <p:spPr>
          <a:xfrm>
            <a:off x="8312729" y="3474957"/>
            <a:ext cx="3356024" cy="269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가설검정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남성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평균 소비 금액에 대한 검정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여성의 연령 별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소비 금액 검정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50~60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 고객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소집단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프로모션 참여 분포에 대한 적합성 검정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④⑤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50~60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고객과 신규 고객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프로모션 참여 분포 적합성 검정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845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16C5EE-C306-41FD-A25A-FAC3D4DE7716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5F49A-87D8-4BB4-BA06-6049AD73A270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목표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B8B0F-CC52-4E24-AC62-1C57ECB96DD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47B0C-ADD7-48AD-ACC3-324F2675427B}"/>
              </a:ext>
            </a:extLst>
          </p:cNvPr>
          <p:cNvSpPr txBox="1"/>
          <p:nvPr/>
        </p:nvSpPr>
        <p:spPr>
          <a:xfrm>
            <a:off x="4476750" y="3136612"/>
            <a:ext cx="3238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데이터 분석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8142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특성 파악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CEA0E66-DD3C-445C-A2DC-C7DC7C69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t="355" r="51327" b="49662"/>
          <a:stretch/>
        </p:blipFill>
        <p:spPr>
          <a:xfrm>
            <a:off x="491227" y="2943024"/>
            <a:ext cx="2526016" cy="211249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3D7BA0-C4EF-470F-8000-74A6D06BED8D}"/>
              </a:ext>
            </a:extLst>
          </p:cNvPr>
          <p:cNvSpPr/>
          <p:nvPr/>
        </p:nvSpPr>
        <p:spPr>
          <a:xfrm>
            <a:off x="3314298" y="1907533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gender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F2EE86-F578-4FE9-BC3D-EA4A6DE939BC}"/>
              </a:ext>
            </a:extLst>
          </p:cNvPr>
          <p:cNvSpPr/>
          <p:nvPr/>
        </p:nvSpPr>
        <p:spPr>
          <a:xfrm>
            <a:off x="436881" y="1907532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8C0C48-16D8-465A-82B2-BDA6B1C2D760}"/>
              </a:ext>
            </a:extLst>
          </p:cNvPr>
          <p:cNvSpPr/>
          <p:nvPr/>
        </p:nvSpPr>
        <p:spPr>
          <a:xfrm>
            <a:off x="6191714" y="1909235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income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7E9D41-9C90-4024-8B3D-2AD360065974}"/>
              </a:ext>
            </a:extLst>
          </p:cNvPr>
          <p:cNvSpPr/>
          <p:nvPr/>
        </p:nvSpPr>
        <p:spPr>
          <a:xfrm>
            <a:off x="9069130" y="1907532"/>
            <a:ext cx="2634711" cy="2594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become_</a:t>
            </a:r>
            <a:r>
              <a:rPr lang="en-US" altLang="ko-KR" sz="14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member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_on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673D20-AA59-46BB-8353-C8B75BFAC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5" t="-301" r="301" b="50318"/>
          <a:stretch/>
        </p:blipFill>
        <p:spPr>
          <a:xfrm>
            <a:off x="3368645" y="2943024"/>
            <a:ext cx="2526016" cy="211249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FB477A-864E-4BC1-9330-FDC797C76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4" t="50000" r="-638" b="17"/>
          <a:stretch/>
        </p:blipFill>
        <p:spPr>
          <a:xfrm>
            <a:off x="6338915" y="2943024"/>
            <a:ext cx="2526016" cy="211249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9F5AD5-1939-4A61-9729-D9FC44998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50000" r="51641" b="17"/>
          <a:stretch/>
        </p:blipFill>
        <p:spPr>
          <a:xfrm>
            <a:off x="9185005" y="2943024"/>
            <a:ext cx="2526016" cy="211249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37A06-2289-40FB-A6CB-EEEFCE39FDFD}"/>
              </a:ext>
            </a:extLst>
          </p:cNvPr>
          <p:cNvSpPr txBox="1"/>
          <p:nvPr/>
        </p:nvSpPr>
        <p:spPr>
          <a:xfrm>
            <a:off x="3386458" y="2186206"/>
            <a:ext cx="256255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l"/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2175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결측치</a:t>
            </a:r>
            <a:r>
              <a:rPr lang="en-US" altLang="ko-KR" sz="1200" dirty="0"/>
              <a:t> </a:t>
            </a:r>
            <a:r>
              <a:rPr lang="ko-KR" altLang="en-US" sz="1200" dirty="0"/>
              <a:t>제거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O </a:t>
            </a:r>
            <a:r>
              <a:rPr lang="ko-KR" altLang="en-US" sz="1200" dirty="0"/>
              <a:t>부분은 </a:t>
            </a:r>
            <a:r>
              <a:rPr lang="en-US" altLang="ko-KR" sz="1200" dirty="0"/>
              <a:t>Other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1E135C-645B-46B8-B91E-498BD876812F}"/>
              </a:ext>
            </a:extLst>
          </p:cNvPr>
          <p:cNvSpPr txBox="1"/>
          <p:nvPr/>
        </p:nvSpPr>
        <p:spPr>
          <a:xfrm>
            <a:off x="547722" y="2186206"/>
            <a:ext cx="273783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2175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나이대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Bining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68395-5260-4C7D-8808-9684AD0F58C5}"/>
              </a:ext>
            </a:extLst>
          </p:cNvPr>
          <p:cNvSpPr txBox="1"/>
          <p:nvPr/>
        </p:nvSpPr>
        <p:spPr>
          <a:xfrm>
            <a:off x="9069130" y="2182138"/>
            <a:ext cx="2903008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year , month , day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 생성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(2021/6/16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기준으로 계산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AAC1B-AD86-45FF-B9D9-4166510DFA09}"/>
              </a:ext>
            </a:extLst>
          </p:cNvPr>
          <p:cNvSpPr txBox="1"/>
          <p:nvPr/>
        </p:nvSpPr>
        <p:spPr>
          <a:xfrm>
            <a:off x="6277387" y="2316042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구간별로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나누기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C7F830-4ED8-4C60-96EC-BF372EF4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26" y="5796416"/>
            <a:ext cx="2526016" cy="752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42CA7F-27C4-4AE1-A5D6-D69FDB079336}"/>
              </a:ext>
            </a:extLst>
          </p:cNvPr>
          <p:cNvSpPr txBox="1"/>
          <p:nvPr/>
        </p:nvSpPr>
        <p:spPr>
          <a:xfrm>
            <a:off x="385319" y="5347160"/>
            <a:ext cx="2737833" cy="852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나이 분포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(23.9%), 60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(20.1%)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가장 많고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50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60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대가 전체 고객의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60%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E6ECF-A507-4522-AB1C-6D0E9363FAE0}"/>
              </a:ext>
            </a:extLst>
          </p:cNvPr>
          <p:cNvSpPr txBox="1"/>
          <p:nvPr/>
        </p:nvSpPr>
        <p:spPr>
          <a:xfrm>
            <a:off x="3449030" y="5347160"/>
            <a:ext cx="2365245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성별 분포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57.2%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41.3% 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성소수자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DE0B1-BBAC-4901-BB06-FB2C537BC0C6}"/>
              </a:ext>
            </a:extLst>
          </p:cNvPr>
          <p:cNvSpPr txBox="1"/>
          <p:nvPr/>
        </p:nvSpPr>
        <p:spPr>
          <a:xfrm>
            <a:off x="6068514" y="5350075"/>
            <a:ext cx="2881109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수입 분포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50000 ~ 75000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구간인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income_3th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소득을 갖는 고객이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43.4%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가장 많았다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DF43C0-4932-4580-AA32-5B573B8F899C}"/>
              </a:ext>
            </a:extLst>
          </p:cNvPr>
          <p:cNvCxnSpPr/>
          <p:nvPr/>
        </p:nvCxnSpPr>
        <p:spPr>
          <a:xfrm>
            <a:off x="436881" y="5335431"/>
            <a:ext cx="11358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80A242-46FE-4E02-A3A8-8587A157C3FB}"/>
              </a:ext>
            </a:extLst>
          </p:cNvPr>
          <p:cNvSpPr txBox="1"/>
          <p:nvPr/>
        </p:nvSpPr>
        <p:spPr>
          <a:xfrm>
            <a:off x="9007458" y="5326722"/>
            <a:ext cx="2881109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계정 가입일 분포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7E0A4E3-1D91-4837-A5DC-E180CF696A4D}"/>
              </a:ext>
            </a:extLst>
          </p:cNvPr>
          <p:cNvCxnSpPr>
            <a:cxnSpLocks/>
          </p:cNvCxnSpPr>
          <p:nvPr/>
        </p:nvCxnSpPr>
        <p:spPr>
          <a:xfrm>
            <a:off x="559430" y="1674262"/>
            <a:ext cx="1132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10F55E-C241-4913-982D-331683EDD5E3}"/>
              </a:ext>
            </a:extLst>
          </p:cNvPr>
          <p:cNvSpPr txBox="1"/>
          <p:nvPr/>
        </p:nvSpPr>
        <p:spPr>
          <a:xfrm>
            <a:off x="7584251" y="1127729"/>
            <a:ext cx="430357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스타벅스 고객 특성 분석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64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특성 파악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908996-DF00-45B9-9832-2CFB3356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9" y="2426186"/>
            <a:ext cx="4470999" cy="292045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D622F7-9AC1-444F-AFA4-4147E236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18" y="2454531"/>
            <a:ext cx="4470999" cy="289210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45C62-DBC9-4D49-B817-907526821155}"/>
              </a:ext>
            </a:extLst>
          </p:cNvPr>
          <p:cNvSpPr txBox="1"/>
          <p:nvPr/>
        </p:nvSpPr>
        <p:spPr>
          <a:xfrm>
            <a:off x="331429" y="5667949"/>
            <a:ext cx="6646589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60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대의 고객들이 전체 고객 중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44%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차지하며 가장 많은 비율을 차지하고 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60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대의 고객들이 전체 매출의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47.9%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차지하고 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89C74-1CDE-40F9-BC7C-82D8E9AF1131}"/>
              </a:ext>
            </a:extLst>
          </p:cNvPr>
          <p:cNvSpPr txBox="1"/>
          <p:nvPr/>
        </p:nvSpPr>
        <p:spPr>
          <a:xfrm>
            <a:off x="6655430" y="5706775"/>
            <a:ext cx="687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50대 여성, 60대 여성이 남성 비율에 비해 큰 금액을 지출하고 있는 것을 알 수 있다.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1E9991-F7C2-4B2E-8968-8091262BF65B}"/>
              </a:ext>
            </a:extLst>
          </p:cNvPr>
          <p:cNvSpPr/>
          <p:nvPr/>
        </p:nvSpPr>
        <p:spPr>
          <a:xfrm>
            <a:off x="2815625" y="1856543"/>
            <a:ext cx="1043940" cy="275814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4D76B8-7DAC-4823-841D-E71568B323CD}"/>
              </a:ext>
            </a:extLst>
          </p:cNvPr>
          <p:cNvSpPr txBox="1"/>
          <p:nvPr/>
        </p:nvSpPr>
        <p:spPr>
          <a:xfrm>
            <a:off x="3022413" y="1807566"/>
            <a:ext cx="630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D9784B9E-01BE-470F-B222-D1EB1CE5C87C}"/>
              </a:ext>
            </a:extLst>
          </p:cNvPr>
          <p:cNvSpPr/>
          <p:nvPr/>
        </p:nvSpPr>
        <p:spPr>
          <a:xfrm rot="5400000">
            <a:off x="3744998" y="2016020"/>
            <a:ext cx="91891" cy="91891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6070FE75-1C28-4C2A-B74B-24674BDC2C54}"/>
              </a:ext>
            </a:extLst>
          </p:cNvPr>
          <p:cNvSpPr/>
          <p:nvPr/>
        </p:nvSpPr>
        <p:spPr>
          <a:xfrm rot="16200000">
            <a:off x="3741454" y="2014246"/>
            <a:ext cx="118111" cy="11811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4D3397-224C-46F6-AE2A-241329910649}"/>
              </a:ext>
            </a:extLst>
          </p:cNvPr>
          <p:cNvSpPr/>
          <p:nvPr/>
        </p:nvSpPr>
        <p:spPr>
          <a:xfrm>
            <a:off x="8784323" y="1852994"/>
            <a:ext cx="1043940" cy="275814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CB107-8788-4BE0-B160-B4600C1ED4C0}"/>
              </a:ext>
            </a:extLst>
          </p:cNvPr>
          <p:cNvSpPr txBox="1"/>
          <p:nvPr/>
        </p:nvSpPr>
        <p:spPr>
          <a:xfrm>
            <a:off x="8991111" y="1804017"/>
            <a:ext cx="630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sex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06A4C4-9DEA-4463-B8A3-E37712E9DCF2}"/>
              </a:ext>
            </a:extLst>
          </p:cNvPr>
          <p:cNvSpPr/>
          <p:nvPr/>
        </p:nvSpPr>
        <p:spPr>
          <a:xfrm rot="5400000">
            <a:off x="9713696" y="2012471"/>
            <a:ext cx="91891" cy="91891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43E5E63B-B2FF-4126-BA88-86204E0C0CE9}"/>
              </a:ext>
            </a:extLst>
          </p:cNvPr>
          <p:cNvSpPr/>
          <p:nvPr/>
        </p:nvSpPr>
        <p:spPr>
          <a:xfrm rot="16200000">
            <a:off x="9710152" y="2010697"/>
            <a:ext cx="118111" cy="11811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AC211B-C21D-4513-89D0-5A2CEF39DD4C}"/>
              </a:ext>
            </a:extLst>
          </p:cNvPr>
          <p:cNvCxnSpPr>
            <a:cxnSpLocks/>
          </p:cNvCxnSpPr>
          <p:nvPr/>
        </p:nvCxnSpPr>
        <p:spPr>
          <a:xfrm>
            <a:off x="559430" y="1674262"/>
            <a:ext cx="1132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C36699-3788-4AA3-9D20-7DE3225A9B10}"/>
              </a:ext>
            </a:extLst>
          </p:cNvPr>
          <p:cNvSpPr txBox="1"/>
          <p:nvPr/>
        </p:nvSpPr>
        <p:spPr>
          <a:xfrm>
            <a:off x="7584251" y="1127729"/>
            <a:ext cx="615875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거래 데이터를 활용하여 주력 고객층 선정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43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12D750-1556-44FA-BFE9-E5BD85DD03E8}"/>
              </a:ext>
            </a:extLst>
          </p:cNvPr>
          <p:cNvSpPr txBox="1"/>
          <p:nvPr/>
        </p:nvSpPr>
        <p:spPr>
          <a:xfrm>
            <a:off x="6532881" y="5814404"/>
            <a:ext cx="5379719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집단의 구매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집단 구매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/ 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집단의 인원 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인원수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전반적으로 나이대가 높고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소득구간이 높은 고객들이 소비금액이 컸다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거래 데이터를 활용하여 주력 고객층 선정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A25988-3F9C-42B9-8498-36DCD8C82183}"/>
              </a:ext>
            </a:extLst>
          </p:cNvPr>
          <p:cNvSpPr txBox="1"/>
          <p:nvPr/>
        </p:nvSpPr>
        <p:spPr>
          <a:xfrm>
            <a:off x="6168911" y="217516"/>
            <a:ext cx="5740218" cy="36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5695BB6-CBE7-4D26-9671-CAE8C749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4" y="2424072"/>
            <a:ext cx="4553143" cy="268180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4" y="2303902"/>
            <a:ext cx="3557969" cy="322611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cxnSpLocks/>
          </p:cNvCxnSpPr>
          <p:nvPr/>
        </p:nvCxnSpPr>
        <p:spPr>
          <a:xfrm>
            <a:off x="7733047" y="2324971"/>
            <a:ext cx="2787266" cy="2698053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69441" y="5543339"/>
            <a:ext cx="5379719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income rank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전체 소비에서 각 그룹이 차지하는 소비 비율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income rank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전체 소비에서 각 그룹이 차지하는 인원 비율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income rank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높을 수록 소비 금액이 크고 여성이 소비 금액이 큼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4BC950-4207-47E1-873A-EA52C796EEB1}"/>
              </a:ext>
            </a:extLst>
          </p:cNvPr>
          <p:cNvCxnSpPr>
            <a:cxnSpLocks/>
          </p:cNvCxnSpPr>
          <p:nvPr/>
        </p:nvCxnSpPr>
        <p:spPr>
          <a:xfrm>
            <a:off x="559430" y="1674262"/>
            <a:ext cx="11328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A056EF-BCBD-4BD3-81E9-BBCCB6830900}"/>
              </a:ext>
            </a:extLst>
          </p:cNvPr>
          <p:cNvSpPr txBox="1"/>
          <p:nvPr/>
        </p:nvSpPr>
        <p:spPr>
          <a:xfrm>
            <a:off x="7584251" y="1127729"/>
            <a:ext cx="615875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거래 데이터를 활용하여 주력 고객층 선정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5301BC-1D62-49B3-8451-EC80EA75AC91}"/>
              </a:ext>
            </a:extLst>
          </p:cNvPr>
          <p:cNvSpPr/>
          <p:nvPr/>
        </p:nvSpPr>
        <p:spPr>
          <a:xfrm>
            <a:off x="2425032" y="1897350"/>
            <a:ext cx="1969174" cy="275814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51C1138D-BD2C-40FC-8823-1092C753FC52}"/>
              </a:ext>
            </a:extLst>
          </p:cNvPr>
          <p:cNvSpPr/>
          <p:nvPr/>
        </p:nvSpPr>
        <p:spPr>
          <a:xfrm rot="5400000">
            <a:off x="4279638" y="2056827"/>
            <a:ext cx="91891" cy="91891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8788E9D-C003-4E72-BB6C-D1CC297DD1B4}"/>
              </a:ext>
            </a:extLst>
          </p:cNvPr>
          <p:cNvSpPr/>
          <p:nvPr/>
        </p:nvSpPr>
        <p:spPr>
          <a:xfrm rot="16200000">
            <a:off x="4276094" y="2055053"/>
            <a:ext cx="118111" cy="11811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EC24D2-423E-422A-8856-B26A46401B98}"/>
              </a:ext>
            </a:extLst>
          </p:cNvPr>
          <p:cNvSpPr/>
          <p:nvPr/>
        </p:nvSpPr>
        <p:spPr>
          <a:xfrm>
            <a:off x="8083407" y="1852994"/>
            <a:ext cx="1744855" cy="275814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A15DE045-CC56-4B63-A49B-A2BD5E4F6919}"/>
              </a:ext>
            </a:extLst>
          </p:cNvPr>
          <p:cNvSpPr/>
          <p:nvPr/>
        </p:nvSpPr>
        <p:spPr>
          <a:xfrm rot="5400000">
            <a:off x="9713696" y="2012471"/>
            <a:ext cx="91891" cy="91891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63355713-1691-4ACF-8FD9-9F2093AA2A3D}"/>
              </a:ext>
            </a:extLst>
          </p:cNvPr>
          <p:cNvSpPr/>
          <p:nvPr/>
        </p:nvSpPr>
        <p:spPr>
          <a:xfrm rot="16200000">
            <a:off x="9710152" y="2010697"/>
            <a:ext cx="118111" cy="11811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0EA6CF-CF46-49EE-A8BB-2ACB431538F5}"/>
              </a:ext>
            </a:extLst>
          </p:cNvPr>
          <p:cNvSpPr txBox="1"/>
          <p:nvPr/>
        </p:nvSpPr>
        <p:spPr>
          <a:xfrm>
            <a:off x="2397393" y="1862431"/>
            <a:ext cx="1969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Income &amp; gender 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FE8E9-26D0-4225-8A80-78005A842DD8}"/>
              </a:ext>
            </a:extLst>
          </p:cNvPr>
          <p:cNvSpPr txBox="1"/>
          <p:nvPr/>
        </p:nvSpPr>
        <p:spPr>
          <a:xfrm>
            <a:off x="8073249" y="1811323"/>
            <a:ext cx="17550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Income &amp; age  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9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04B09B01-19C7-4239-B9A9-D57360D144F0}"/>
              </a:ext>
            </a:extLst>
          </p:cNvPr>
          <p:cNvSpPr/>
          <p:nvPr/>
        </p:nvSpPr>
        <p:spPr>
          <a:xfrm>
            <a:off x="93517" y="1564640"/>
            <a:ext cx="6937203" cy="4016167"/>
          </a:xfrm>
          <a:prstGeom prst="rect">
            <a:avLst/>
          </a:prstGeom>
          <a:solidFill>
            <a:schemeClr val="bg1">
              <a:lumMod val="6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8829C-76D2-481C-9D14-FA0E5A906081}"/>
              </a:ext>
            </a:extLst>
          </p:cNvPr>
          <p:cNvSpPr txBox="1"/>
          <p:nvPr/>
        </p:nvSpPr>
        <p:spPr>
          <a:xfrm>
            <a:off x="3242719" y="3359206"/>
            <a:ext cx="49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+</a:t>
            </a:r>
            <a:endParaRPr lang="ko-KR" altLang="en-US" sz="4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E8DBA9-267D-4EA5-9F1C-C73D26AC88CB}"/>
              </a:ext>
            </a:extLst>
          </p:cNvPr>
          <p:cNvSpPr/>
          <p:nvPr/>
        </p:nvSpPr>
        <p:spPr>
          <a:xfrm>
            <a:off x="7089773" y="1564640"/>
            <a:ext cx="5002777" cy="4016167"/>
          </a:xfrm>
          <a:prstGeom prst="rect">
            <a:avLst/>
          </a:prstGeom>
          <a:solidFill>
            <a:schemeClr val="accent4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544F35-01ED-4A4B-B16C-BF3DB8756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261" y="3156593"/>
            <a:ext cx="619721" cy="619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22947-5A88-4154-812D-5B12AF2AA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86" y="2334289"/>
            <a:ext cx="4638552" cy="2848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4F903-57FC-4C70-AE0F-113D4A179D9A}"/>
              </a:ext>
            </a:extLst>
          </p:cNvPr>
          <p:cNvSpPr txBox="1"/>
          <p:nvPr/>
        </p:nvSpPr>
        <p:spPr>
          <a:xfrm>
            <a:off x="4032359" y="1845108"/>
            <a:ext cx="248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연령대별 소비금액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81EDF-0734-4F6F-A717-F914E0635788}"/>
              </a:ext>
            </a:extLst>
          </p:cNvPr>
          <p:cNvSpPr txBox="1"/>
          <p:nvPr/>
        </p:nvSpPr>
        <p:spPr>
          <a:xfrm>
            <a:off x="487635" y="1845108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연령대별 인원수 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05ACA-CFC8-49B6-AF8D-F0B79D33CFE0}"/>
              </a:ext>
            </a:extLst>
          </p:cNvPr>
          <p:cNvSpPr txBox="1"/>
          <p:nvPr/>
        </p:nvSpPr>
        <p:spPr>
          <a:xfrm>
            <a:off x="7840288" y="1845108"/>
            <a:ext cx="350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성별의 인원수 비율과 구매금액 비율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6E8E41-1306-484B-9656-FBBDC79CA057}"/>
              </a:ext>
            </a:extLst>
          </p:cNvPr>
          <p:cNvSpPr txBox="1"/>
          <p:nvPr/>
        </p:nvSpPr>
        <p:spPr>
          <a:xfrm>
            <a:off x="6782681" y="3359206"/>
            <a:ext cx="49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+</a:t>
            </a:r>
            <a:endParaRPr lang="ko-KR" altLang="en-US" sz="40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AC27A67-4FAB-4648-B27C-C7ED333C39BC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528BA-9188-423B-B6C2-6AB446534B1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7B7D8E9-1CFC-4AAD-8D03-9651A231E68A}"/>
              </a:ext>
            </a:extLst>
          </p:cNvPr>
          <p:cNvGrpSpPr/>
          <p:nvPr/>
        </p:nvGrpSpPr>
        <p:grpSpPr>
          <a:xfrm>
            <a:off x="264018" y="2365079"/>
            <a:ext cx="3002332" cy="2822469"/>
            <a:chOff x="700662" y="2453294"/>
            <a:chExt cx="2565688" cy="241198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A6995BD-FD16-42C1-B49D-6DB525FAC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62" y="2453294"/>
              <a:ext cx="2565688" cy="2411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42989B4-E0B9-4274-BE15-DB8AF72B66EC}"/>
                </a:ext>
              </a:extLst>
            </p:cNvPr>
            <p:cNvCxnSpPr/>
            <p:nvPr/>
          </p:nvCxnSpPr>
          <p:spPr>
            <a:xfrm>
              <a:off x="1291590" y="2952750"/>
              <a:ext cx="691916" cy="7848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3DA0D76-DA57-40B9-A43E-BF228A97561F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55" y="3727319"/>
              <a:ext cx="345140" cy="9570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3E36894C-842A-43DD-87D3-D6C2BCA96104}"/>
                </a:ext>
              </a:extLst>
            </p:cNvPr>
            <p:cNvSpPr/>
            <p:nvPr/>
          </p:nvSpPr>
          <p:spPr>
            <a:xfrm rot="9892333">
              <a:off x="940805" y="2673850"/>
              <a:ext cx="2166120" cy="2066459"/>
            </a:xfrm>
            <a:prstGeom prst="arc">
              <a:avLst>
                <a:gd name="adj1" fmla="val 16069846"/>
                <a:gd name="adj2" fmla="val 3655779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C31185-2327-44E9-8E01-312B86CD4DCD}"/>
                </a:ext>
              </a:extLst>
            </p:cNvPr>
            <p:cNvSpPr/>
            <p:nvPr/>
          </p:nvSpPr>
          <p:spPr>
            <a:xfrm>
              <a:off x="1110296" y="3590903"/>
              <a:ext cx="575310" cy="207645"/>
            </a:xfrm>
            <a:prstGeom prst="rect">
              <a:avLst/>
            </a:prstGeom>
            <a:solidFill>
              <a:srgbClr val="22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50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  <a:endPara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23.89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B0E07E3-5A24-42F4-BFC3-998E89FB7930}"/>
                </a:ext>
              </a:extLst>
            </p:cNvPr>
            <p:cNvSpPr/>
            <p:nvPr/>
          </p:nvSpPr>
          <p:spPr>
            <a:xfrm>
              <a:off x="1524704" y="4245595"/>
              <a:ext cx="575310" cy="207645"/>
            </a:xfrm>
            <a:prstGeom prst="rect">
              <a:avLst/>
            </a:prstGeom>
            <a:solidFill>
              <a:srgbClr val="22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  <a:endPara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20.18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74AED5-D074-452A-B5F4-4D494F5FE964}"/>
              </a:ext>
            </a:extLst>
          </p:cNvPr>
          <p:cNvGrpSpPr/>
          <p:nvPr/>
        </p:nvGrpSpPr>
        <p:grpSpPr>
          <a:xfrm>
            <a:off x="3783825" y="2361162"/>
            <a:ext cx="2986270" cy="2828343"/>
            <a:chOff x="4118310" y="2447420"/>
            <a:chExt cx="2557561" cy="2422306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249D071-0A6E-4CF8-AE93-FFDA5AA54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8310" y="2447420"/>
              <a:ext cx="2557561" cy="24223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E23A1E-F77C-45FC-A9CE-F6DC32E7F5CA}"/>
                </a:ext>
              </a:extLst>
            </p:cNvPr>
            <p:cNvSpPr/>
            <p:nvPr/>
          </p:nvSpPr>
          <p:spPr>
            <a:xfrm>
              <a:off x="4409012" y="3380349"/>
              <a:ext cx="700340" cy="20764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50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  <a:endPara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26.07%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D95129-3B91-4CC9-BB08-829AE8F8F4EF}"/>
                </a:ext>
              </a:extLst>
            </p:cNvPr>
            <p:cNvSpPr/>
            <p:nvPr/>
          </p:nvSpPr>
          <p:spPr>
            <a:xfrm>
              <a:off x="4728899" y="4160696"/>
              <a:ext cx="668191" cy="20764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  <a:endPara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21.83%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05A9503-9A28-4358-AE5C-5AED6C5CCD16}"/>
                </a:ext>
              </a:extLst>
            </p:cNvPr>
            <p:cNvCxnSpPr>
              <a:cxnSpLocks/>
            </p:cNvCxnSpPr>
            <p:nvPr/>
          </p:nvCxnSpPr>
          <p:spPr>
            <a:xfrm>
              <a:off x="4948939" y="2701114"/>
              <a:ext cx="386423" cy="10097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319CC5C-0D30-4F5B-B52B-CCFABD416FD3}"/>
                </a:ext>
              </a:extLst>
            </p:cNvPr>
            <p:cNvCxnSpPr>
              <a:cxnSpLocks/>
            </p:cNvCxnSpPr>
            <p:nvPr/>
          </p:nvCxnSpPr>
          <p:spPr>
            <a:xfrm>
              <a:off x="5335196" y="3709797"/>
              <a:ext cx="241900" cy="103492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D855CED0-BA23-4CE8-866B-464E1ED16EEC}"/>
                </a:ext>
              </a:extLst>
            </p:cNvPr>
            <p:cNvSpPr/>
            <p:nvPr/>
          </p:nvSpPr>
          <p:spPr>
            <a:xfrm rot="10295015">
              <a:off x="4274564" y="2628152"/>
              <a:ext cx="2187091" cy="2134295"/>
            </a:xfrm>
            <a:prstGeom prst="arc">
              <a:avLst>
                <a:gd name="adj1" fmla="val 16010953"/>
                <a:gd name="adj2" fmla="val 4527726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7A25931-D9BF-4ADC-A315-E1BE6D404B96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거래 데이터를 활용하여 주력 고객층 선정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0B7B8C-81A6-4712-850A-4A13B452BFD0}"/>
              </a:ext>
            </a:extLst>
          </p:cNvPr>
          <p:cNvSpPr txBox="1"/>
          <p:nvPr/>
        </p:nvSpPr>
        <p:spPr>
          <a:xfrm>
            <a:off x="2742501" y="5972232"/>
            <a:ext cx="148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 err="1"/>
              <a:t>대집단</a:t>
            </a:r>
            <a:r>
              <a:rPr lang="ko-KR" altLang="en-US" dirty="0"/>
              <a:t> 선정</a:t>
            </a:r>
            <a:endParaRPr lang="en-US" altLang="ko-KR" dirty="0"/>
          </a:p>
          <a:p>
            <a:r>
              <a:rPr lang="en-US" altLang="ko-KR" sz="2000" dirty="0"/>
              <a:t>50 - 60</a:t>
            </a:r>
            <a:r>
              <a:rPr lang="ko-KR" altLang="en-US" sz="2000" dirty="0"/>
              <a:t>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949E98-826F-4936-9E66-6D5DA94FC292}"/>
              </a:ext>
            </a:extLst>
          </p:cNvPr>
          <p:cNvSpPr txBox="1"/>
          <p:nvPr/>
        </p:nvSpPr>
        <p:spPr>
          <a:xfrm>
            <a:off x="9032354" y="5972231"/>
            <a:ext cx="111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소집단 선정</a:t>
            </a:r>
            <a:endParaRPr lang="en-US" altLang="ko-KR" dirty="0"/>
          </a:p>
          <a:p>
            <a:r>
              <a:rPr lang="ko-KR" altLang="en-US" sz="2000" dirty="0"/>
              <a:t>여성</a:t>
            </a:r>
          </a:p>
        </p:txBody>
      </p:sp>
      <p:pic>
        <p:nvPicPr>
          <p:cNvPr id="57" name="그림 56" descr="화살이(가) 표시된 사진&#10;&#10;자동 생성된 설명">
            <a:extLst>
              <a:ext uri="{FF2B5EF4-FFF2-40B4-BE49-F238E27FC236}">
                <a16:creationId xmlns:a16="http://schemas.microsoft.com/office/drawing/2014/main" id="{ED29FBBC-0BCF-4E4F-8D14-E9EFE01C4E6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9721" y="5251419"/>
            <a:ext cx="445714" cy="624090"/>
          </a:xfrm>
          <a:prstGeom prst="rect">
            <a:avLst/>
          </a:prstGeom>
        </p:spPr>
      </p:pic>
      <p:pic>
        <p:nvPicPr>
          <p:cNvPr id="58" name="그림 57" descr="화살이(가) 표시된 사진&#10;&#10;자동 생성된 설명">
            <a:extLst>
              <a:ext uri="{FF2B5EF4-FFF2-40B4-BE49-F238E27FC236}">
                <a16:creationId xmlns:a16="http://schemas.microsoft.com/office/drawing/2014/main" id="{5C1ECF25-E5FA-4CD7-A101-F2B3164F3A7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68304" y="5239976"/>
            <a:ext cx="445714" cy="6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606CD3-DE82-43ED-A5A1-6C80DDA9197B}"/>
              </a:ext>
            </a:extLst>
          </p:cNvPr>
          <p:cNvSpPr txBox="1"/>
          <p:nvPr/>
        </p:nvSpPr>
        <p:spPr>
          <a:xfrm>
            <a:off x="4476750" y="3136612"/>
            <a:ext cx="3238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 프로모션 제안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5EE75-787A-4916-8F7E-1E3FB92D2A7B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 프로모션 제안</a:t>
            </a:r>
          </a:p>
        </p:txBody>
      </p:sp>
    </p:spTree>
    <p:extLst>
      <p:ext uri="{BB962C8B-B14F-4D97-AF65-F5344CB8AC3E}">
        <p14:creationId xmlns:p14="http://schemas.microsoft.com/office/powerpoint/2010/main" val="101641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036654-FEBD-4AF2-9451-D1A0D9B95EE9}"/>
              </a:ext>
            </a:extLst>
          </p:cNvPr>
          <p:cNvSpPr/>
          <p:nvPr/>
        </p:nvSpPr>
        <p:spPr>
          <a:xfrm>
            <a:off x="6315959" y="3350016"/>
            <a:ext cx="4691580" cy="1279477"/>
          </a:xfrm>
          <a:prstGeom prst="rect">
            <a:avLst/>
          </a:prstGeom>
          <a:solidFill>
            <a:schemeClr val="accent4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45671-99F4-4257-A254-880B59F7B56D}"/>
              </a:ext>
            </a:extLst>
          </p:cNvPr>
          <p:cNvSpPr/>
          <p:nvPr/>
        </p:nvSpPr>
        <p:spPr>
          <a:xfrm>
            <a:off x="989814" y="1470582"/>
            <a:ext cx="10294071" cy="5062194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data:image/png;base64,iVBORw0KGgoAAAANSUhEUgAAAmcAAAJHCAYAAADVHvEnAAAAOXRFWHRTb2Z0d2FyZQBNYXRwbG90bGliIHZlcnNpb24zLjMuMiwgaHR0cHM6Ly9tYXRwbG90bGliLm9yZy8vihELAAAACXBIWXMAAAsTAAALEwEAmpwYAAEAAElEQVR4nOzddVgU2//A8ffu0g2CiC3YrRiI3V6vV702KootttdOjGt3F2Jgd127A7EbLEDCQJFYOhZ+fywurCzG915F/Z3X8/g87MzZM585c2bmzGdmVklaWloagiAIgiAIwg9BmtMBCIIgCIIgCBnE4EwQBEEQBOEHIgZngiAIgiAIPxAxOBMEQRAEQfiBiMGZIAiCIAjCD0QMzgRBEARBEH4gWjkdwP8XwbH+OR3CFytgaAvA1dDzORvIV6hhXQ+AO++v5WwgX6FSrur4RN7N6TC+WGmzigDcfu+ds4F8hcq5HICfr1/cCrua02F8MXvLGsDP1y8eRdzJ6TC+ShnzSqx/vDqnw/hivUr2/+7LlDTO/92WlXYq5JvWLzJngiAIgiAIPxCRORMEQRAE4ecnkeR0BP8ZkTkTBEEQBEH4gYjMmSAIgiAIP79fKN30C62KIAiCIAjCz08MzgRBEARBEH4g4ramIAiCIAg/P/FCgCAIgiAIgvAtiMyZIAiCIAg/v18ncSYGZ4IgCIIgCP9GUlISQ4YMITY2lrS0NBYsWIC1tTUAsbGxTJo0idDQUExNTZk7dy5GRkafrE/c1hQEQRAE4ecnkXy/fx/R0tJi0aJFeHp60r59e/bv36+at3HjRurXr8/WrVupWbMm27Zt++yqiMGZIAiCIAjCvyCVStHX1wcgMDCQ4sWLq+Z5e3vTrFkzAJo0acLdu3c/X983iVIQBEEQBOF7kn7Hfxq4u7vTpEkTHj58iIODg2p6cnIy2traAJiZmSGXy79oVQRBEARBEIR/oXfv3pw8eZIuXbowbdo01XSJREJqaioAcrkcCwuLz9YlBmeCIAiCIPz8cvCZs5iYGNLS0gDImzcvcXFxqnkVKlTgzJkzAJw4cYIaNWp8dlXE4EwQBEEQBOFf8Pf3x8nJiW7dujFv3jxGjRrFvHnzSEpKom/fvuzcuRNnZ2cePXpE27ZtP1uf+CkNQRAEQRB+fjn4O2fly5dnx44datNGjRoFgIWFBe7u7l9Vnxic5YANKzfz4PYDFIpUhk8cQmG7QgC8ffOOwd2Gka9QPgCGjhtIIdtCrF28nqc+z4iLi6PPkJ5UqlZRVVfE+wi6/tGD/ed2oaOrQ0R4JItnLCXifSS581gxcfY4/J8FsHrhOhITEsmT15rRU0cg05Jx98Y9Nq3eQnJyMq06/EHjFg2zjXmv+0Ge3nuGQpFKj1FdyVckLwApySlsnL+F92/C0dbRpr9bb0L8X7LX/aDquyF+IYxdOgKL3BZsmOtJdGQ0egZ69J3Yg5cBrzWWtSmY54vrLWCXP0u8O9fu4fHdJygUqfQZ04MCtsoya2at501IKADxsfFY2Vjye6dm7Fy7V/XdoOfBTF4xjkJFC3L+yEVOHzyHVCqlfZ82lKtShtUz3Xn54hVa2loULW1Ll4GdVN+NDI9iSNsRuB9fiY6uDjcu3OLIjmOkJKfwe6dmODZyIDvbVu/k0V1fUhUKXMf1paBtAdW8M4fPcXL/aaQyKU59O1C+ajke3HzIjnW7SU5OoXm7ptRrXofY6FhWzFhDVKQcfQN9hk0ZiJGJkcayAMEBIWxfs4tGrRpQuUZFtXg8Fm1CS0ebbgM7a4x319q9+N59QqpCQe9Mbbx21nrehLxVa+O/Zg3h0S1f9rjvIzk5haZtG1H7t5rERseydpYH8sho9A30GDC5H0YmhqplbF6yFW1tbZwGdMi2bFJiEldOXuXmxduMmjc82/b9r/qFRCLBc+k2EhOSyG1jhevEPsi0ZCQlJnH55FVuXrzF6Hl/ZVvviFlDP9mHNLXz43tPle08ugf5bZXHh5TkFNznbiTszXu0dbQZPLU/BkYG3Lh4i6PbT5CSkkLzjk2p0ag6CXEJrJuzgYh3ERiaGOI6qS8GhvpsX7mL5z5+JMQl0qFvGyo4lGftLA9CX36IOQGrPJYMnzWYR7d82bt+P8nJKTRp25DazWp+s37xQWR4FEPbjmTd8RXo6Opw9fQ1Tuw9TXJiMs3aN/5kH9JUNjvb1uzE5+5jFCkKXMf1Ud/3jpxX7ntSKU5921O+ajkun/Li2J4TJCUl83uHZtT7LX3fm7lGFcdQN+W+l5SYxMUTl7l+4SbjF4wGIDk5hdWz1/HuTRg6OtoMnz4EQyMDrl24waFtR0hJTuEPp9+p1dhRY7xxUXHcPHQHiVRC7S4ZZd6+eMf5DRdJSUrB0NyQFsN/Q6YtIzYyjpMrTxMbGYeJlTEtR/3OuxdhnPW4QEpiMqbWpjQf2hSpLONm2hn382hpy6jbvXa29QbeD+bK9qsokhVU/r0CZeqXzraNha8jBmff2YPbD4l4H8FC93kEPH/B2sXuzFw2HYCY6BjqNqnDgJH91L7TtY8TBoYGvH3zjgXTFqkNzrZv2IWJmYnqs/sSD7r3d8a2WBHVNJt8eZizcgYSiYQF0xbz+NETylQozabVW5i+eAp6eroM6DqERr83QKLhXvqTe8+QR8gZt2wkIf4v2blyL3/NG6xcn2uPMLc0o/c4Fy4cucyFI5f5rVNjxi0dAUD42wi2r9hNAbv87Fq9D4dGValStzIXjlzmxK4ztOnVUmPZO5fvfXG9H/O9+4SocDluKycQ7BfC1hU7GLtgJAD9xvVSldu40JPazWpiV9oWtxXjAXj/NhzPpdsoVLQgwf4hPL73hGlrJiGVZhy04mLiGLdwJAZGBlmWfdDzCMZmyh8XTIhP5Mj2o0xcOhaFIpUp/adTpXZldHR1snzP544vkeFRzFg9hUC/IDYt3cKkxeMACPIPxufuY2a5T1eLY8e63YxfMAZdPR1GdR9H3d9qs3fzQWo3rUmN+tU5dfAMh7YfpXO/DhrLvnsTxr7NB9Ez0MsSz7s3Ydy78QD7mpWzzAN4fPcJUeFRuK0cT7BfCNtW7GTMAuW26avWxluo3Ux58tjjvo9R84ajo6fDhJ5TqNXMkUOe/1CzSQ2q1avC2UPnObbzBO37tAEg7M17Ht7woZJjBYBsyx7ZdgyzXKbII6M1xvrBf9UvEuISGL94NBKJhDWz1vPc158S5YppjENTvfDpPpSlnSPkTF4xjmD/ELau2MmYBcqB3z3vB1hYmdN/Qm/OHbrAucMXaNi6Af9sP86EJaNRKFKZ6joD+9qVOLrzBJVrVqRmkxqc3Hua0/vP0rLr71SvXxWnAR2QR8iZM2IhFRzK03dcT9XyNy3aQq307bd3/X5Gzh2Gjp4OE3tNpVZTxyzHi/+qX3yo91Cm/SlGHsvJvaeZuHQMCoWCKf1nYF+nssZ+8VvHphrLGhjqZ2ljn7u+RIVH8fcqNwL9gtm8bCsTF40FlPue793HzFo3TbXvxchjOL73JFOWTyJVoWB8Xzeq1anCvs0HqdOkFg71q3Hq4FkO7ziKU98OHNx6BLNcZkRFZryhd+fqXXJZWTB4kiunDp7l9MGzNG3TiINbjzB1+UQUCgUT+k2hWp0qGo8X5zwuYmZjRkpistp0CRLaTGyFlrYW5zZc5Nl1P0rWLM6FTZeo1dkRq8KWqrKm1iZ0mNoGiUTCsWWneP30DflKKS+65e/kBN4Pws6+yCfrvbL9Km0ntkJLV4vNI7ZRul4pjeeQ70b66/wXAd/lmbPQ0FA2btz4PRb11R4/fkytWrVUn2/evIlCoQBg2bJlXLx48bN17Nu3j6ZNm+Ls7IyzszNPnjzJtuxN79s0aFYPgCJFCyOPyjiQx0bHYmyS9VeDDQyVB/CXQS/VBl3PfJ8jkUiwyZcHgGh5NPIoOdvW72BYz5GcOqJ8AFHfQB+JREJSYhLRUdGq8rp6usTGxBIfH68qo8nDGz44NKwGQH7bfMREx6rm6RnoERutfPAxOjIGEzP1+A9uOsIfzr8BEOL/klKVSwBQ0bE8AY9fZFv2a+r92P3rD6jZWJmhKmCXnxh5bJYy716HERUhx660rdr0vR4H+LN7SwDOHb6AZR5Lpg+ezeKJy1Un3fjYBPQ1HOQDnrxAAuTOmxuAZ4+eU7ZKGbR1tNHT16VoGTteBb7WGPPda/ep3UR5sipkV5AYeYxq3ulD58htY8nkgdOZN34R8vSDvK6eLnExcSTEJaBnoIdEIiHoeRDl7MsAULWWPc99/bItm9vGiqFuA8ltY5Ulni2rtvOncyuNsQLcv/4Qx8bKh1o/1cbyTG2so6dLXEw8CXGJ6OnrKuP1C6F05VIAVK5VCT9ff9X3d6zezR9dm6s+Z1e2TY9WNGhZL9tYM2L+b/rFh/ZLSkwiRh6DdV6rz8bxcb3Z9aGsMT9UZVsL2OYnNlO/UO4jynWIjorG2MyE54/8KGtfOqPPlbblVeBrfG75Ur1BVQCq1avCs4fPAbAtpTye6BvqY2CsPlB89yY95lIftp9Olu2nMd7/oF/Ah/1JotqfQkNCKVy8EFraWujq6VK0jC2vXrzS2C+yK6vJ3Wv3qdVEOWguZFeA6ExtfObQOazyWOI2cDrzJyxGHinndUgoRYoXRju97uJlihIS8JJAv2DK2iszR1VrVea5j3Lfa9+zDY1bNVBbpr6hvuo4Gh0VjYm5CU8fPqN81bLp206PYmWK8jJQc8y/D29GgTL5sky3KmyJlrYy56JnpIe2rjYJMQnERydwdfc1to3byaNzPsp219dBIpGQkpRCQkwCpnlMVfVc9LxC9TZVP1kvgLauFolxiSQnJKOjp52zA7NfzHcZnFlbW+Pi4vI9FvXV3N3dMTXN6JRLliwhJSXlq+txcXHB09MTT09PSpQokW25yPBITM0zlifTkqlesU1ISOTSmSsM7TGClfNWk5KsjOOW9236dx7EklnLadH2d2XZ+ATcl3ng3LeLqq7XIW8ICXrJ4LEDmbNyBkf2HuX9u3AAZoyfQ5cWLhQpWhjzXOYAtOv6JwO7DqF3e1eatWqSbczREdGqq1cAmUyqirlY+aK8DnzDeOcpeJ+6RuU6lVTlosLlRL6PomBR5S2CAnb5uXnhDgA+tx6TqkjNtuzX1PsxeUS0WjYxc7wf/LPjOL91UF/nyPAoIt9HUqhYQQDehIRibGaM24rxODSoxl4P5S8+SyQwbeBMZgydi+9d5UA8MSGRbSt30a7XnxlxhMsxNjNWfTYyMVKdTD8WFRGFiXlGzFJZRr94HfwaY1MT/l7lhmNDB3a67wGgpdPvjHQZx9DOI2n4R30AChUtiPf56wDcv/mQ1PQLDU1ls3P60FnsStpimTv7173lEXJMMq2bpjY+uuM4zTK18e+dmjKhpxuju46nXgvlbdWCRfNz48JNAB7d9EGR3ifOHb6AbcnC5MoUQ3Zlv9R/1S8AlrqtZHDbERS0K4CphSmf83G9mvqQxpgjozExz2hnaabjRYkKxXj54jWjuoznyklvqtapjDzioz5nakRsdBzJySloaWmpTfsgOSmZTYu30rpbC7VlH91xQm37Ne/YjIm9pjDGeQJ1f6+tOd7/qF8kJiSyfeUu2vZqrSpnnT83zx4+Jy42noT4RPx8/FEoFBr7RXZlNYmKkH/ULzLve28wMTNm+io3HBs4sNN9L3nyWfPk4TPiYuNIiE/gmY8fCkUqhT/a9z7VP0tVKEHIi5cM6TSCiycu41C3anocGW1nbGKkdiH8NUJ8XxIW9J4ilQoR+SaKiFcRNO7XgPZT2nL3+H1iwpUD0MMLjrKmz3qsCuXC0Ew5OL9/6iHWdtYY58qaKMhcL0CVVvZsHrENj8GbKdeo7P8U639K8h3/fWPf5bZmSEgICxYsQFdXl7x583Lnzh3Cw8NZtGgRtra2+Pj4MHfuXBQKBWXLlmXMmDHs3r2bffv2IZVKsbGxYebMmejo6NCmTRuqVKnC9evXcXFx4f79+/j4+GBtbc2SJUsAZcbr2rVrpKWlMW7cOMqW1dxpzpw5Q5kyZQgKCgJg1apV+Pr60rNnTwYNGgTA1atX2bx5My9fvsTNzU3th+X+F4ZGhmpZEalEqkqXV3W0p6qjPampqWxavYV/9h+nVYcW2DtUxt6hMqGvQpk2ZiYrPJewasFaOnZvj5FxxvM5Mi0ZJcuWwDT9QFO2YmleBb8il5UFE2aOITU1lQ0rNnPy8Gmq1arKvu0H2frPJrS0tJjjNp8SpYtjW7wIH9M30lc7mEskElXMe9bup1mnxlSoUY7AZ8FsnLcFV7feAFw+5kXt3zKeh2jh/BtbFu/g+tmblKhYnFx5cqnmfVz2a+r9mIGRvtpBTZKpjQGSEpMIfBaIy/Cuat+78M8l6mU66chkMirVUN5Sq1yzIqf2nwVg/GLlcyNhoe+ZO3Ihcz1nsHnJNlo6/652m8rAyIA36c/ugDIzmvkkoB6zAbGZsgxSaUYby2Qy7GsqB6dVatpzYt9pIsOjOLLzGGsPrEBLS8bSaSsoWsqOdi5/sm7BBi6f8qJM5dJY2VhlW7ZwsUJZ4ngZ9Arv8zcYP38UPnd8s21jfSMDtYFm5j7xoY1fPAuie3obR4XLObbrFMv2L0Qmk7Hq73XYlipC625/sHHRFrxOX6N0pZJY5bHkddAbbly4xci5w3icaeCiqezX+K/6BcCQqQNITU1l59q9XDh6Ocv8zDTVq6kPaYzZUF+9X2Rq552r9/C7UzMqOVbgxdNA3OdupFZTR9UzbgCx0XGYmBsjkSp/Z0kqlSqnpQ8CXge9Yd+Gg/zRpbnaxY4y5iC6D1Ne/EVFyDm++yRL9y1QbT+7UrZZLpD+q35xau+ZLPuTkYkRrV1aMm/kQsytzLGyscLKxlJjv8iurCaGhgbERmc6Jmfa96RaMio7Kvc9+5qVObH/FMamRrRz+ZOZI+ZiYWVB7rxW5Laxom331rgv2MDlU1cpW7m0xoz0B1tX7aBVlxbYO1Yi4OkLVs1eR93favM65I2qTMwnjhfZSUtL49reG6QqUvl9mPIZMqlMik3xPOibKDO1+UrnI+J1JEYWRvwxojlpqWlc2nqFh2d9yFcyL0+9n9N2QiuCH4V8st7YyDhuHb5Dv3W9kWlJ+WfxCfIUsyZ34ezXW/hy3/2nNHLnzs2GDRsYOHAgu3btAmDy5MnMnj0bT09PRo0ahb+/PydPnsTT05OtW7dSsmRJdu7cCUBwcDCDBg1i9+7dLFq0iObNm7Njxw7i4+Px8/PDy8sLuVzOli1bWLFiBcuWLdMYx7t379i+fTvOzs6qaa6urpQqVQoPDw/V75BIJBLc3d2ZP38+np6e2a7Xxo0bVbc1k5KSsi1XrlIZLp65DECgfyCW1hkHDEWK8spOKpViYmqsmpYQnwCAibkpaalpRIRH8sz3OUf3H+fvsbMI8g9irtsC8hfMR6BfEPFx8SgUCp76PCN/oYzbkFKplFxWFsTHxSOPjEImk6Grp4tMS4axsTHv3r7TGHPx8kW5ef42AC9fvMIit7lq3vvQcFXmwMTcmPC34ap5dy7fo7xDOdVnfQM9+ox3YdTCYSTExlOzSfVsy35NvR8rWaEE187dACAk4KVavAB3ve9TtmqZLN+7eek2FdMHYwDFyhblztV7ADy67as6EX3YTkbGhsi0ZESFywl4EsDZg+dZMmkFLwNeKk9epW255/2AlJQUEhMSCfZ/Sd5CNhpjLl2xFF5nrwEQ7B9CrtwZA9cS5Ypx64oy4/jw9iMKFy1IdGQ0UpkMXT0dZFoyDI2NeP82HH1DfYZMHsCUZROJj42n3m+1sy2ryaUTV0hLTWXRpKXsXL+XGxdvqrIB6m1c/KM2Vs+y3fO+T7lMbRwdFY1MJkVH90MMBoS/jUDfUB/XiX2YsGQ08bHx1G7myJWTV0lLS2O522r2ehzk1uU73LhwU2PZr/Ff9Yu4GOWFilQqxdzSTLV/ZkdTvR/3oeyUqFCca+dvZoo5o53DQt9jlku5j5iam/D+bTh2pW25fy2jz4X4h5C3oA1FS9ty65KyD10/f5OyVUqTlJjElmXb6T3GJcsg6573A8pWyXi4OzoyGplMlmn7GWrsQ/9Fvwh8FoT/kxecPXiBpZNW8jLgJav/Vr7pVqV2ZdxWTaDzgI5IpBIsrCyy7ReaympSqmJJrn7Y9wJC1LK1JcoW47aXst0e3X5EoaLK7Gm1OlX4e/UUnAd2Vh5XcyvjGDx5AFOWTSAuNo66v2U/YH/3JgwzCzPVtgsLfU+x0nbcuXov0/EimPyF8mZbhyZ3j9/HyMIQx44Oqof7zfOaExb0nqT4JFIVqbx5HopFPnMSYxMBkEglGFkYkZyQjM/Fx5CWxuEFR/HaeY3n1/15evW5xnrj5fFIZRK0dbWQyqToGekSHRaTbWzC1/nuLwRUraq8j21nZ8e5c+cIDw/H0tKSPHmUz0FJpVKePHmCo6OjKg3v6OjI7t27AShcuDAmJsqrCWtra+zt7QHInz8/0dHRPHr0CG9vb9WgS1MqOy0tDTc3N8aOHataRnaqV6+uivfDf7kwZcoU/Pz80NXVVb0e6+LigpOT02fXv3rtaly7coNhPUdiYKjPsAlDWLdkPS4DunHpzBUO7jqMTCrFOq81wycOISk5mUlDp5CapkyR9xrsgrmFGSu3LlXV+Vef0YyeOgIdXR269O7EqP7jkMlk/N72N8xzmXNk71FOHTmDlrYWefJaM3T8IHR0dChRpjhDXP5CIpFgV9yWqo5VNMZcoUY57ns/ZOageejp69F9ZBd2rdpLm96taNOrJZsXbiMtLQ1FioKOrsrfb4mRxyLT1kIn/dkEUN7K3Od+kDTSsK9TiRIVi2db9mvq/VglxwrcuXoPN9e/0TfQo/foHmxdsZOOfduipa2Fz+3HVKmt/qB7jDwGLW0ttYdvm7RpyKoZ6/A+ex0DQ336T1Bm7mb9NQ+FIpXU1FQ69WuHqYUJMz0yfg166sCZuE7sg46uDnWb18Kt/9/o6OrQvvef2Z6I7WtW4pbXHcb3dUPfQA/XcX3YvHwrTv060qxtU5ZNX4nXWW8MDA0YNKk/JqbGFCtty9jek5BIoHCxwlSqUYH7Nx+ybfVO0tLScKhXjTKVlCdYTWU16dSnvervh7cecdv7Hg71qmls47tX7zHFdUZ6G7uwbcVOOmRqY/tMbZy/SD5sSxVhct/pSCRQqFghKjiU4+FNH3at3QtpaVStV4VSlUpSqlJJ1fd8bvtyz/sBVetW0Vj2a/xX/cLr9DUuHruMlrYWuW0s6TXK5ZPL1VTvx33oUzHfvXqfqa4z0TPQo/fo7mxfuYv2fdrQvncbNizYTFpqGikKBZ0HdsTEzJg6zWsx1XUmOrratO2l7HMtnVuwavpaju8+iXU+a3qMcCbweTABTwKZO3KhannDZw7GyMQInzuPqVI741GCD9vPrd/f6duvIBU0XCD9F/2iVlNH6vyW8RzwtIGz6D9Rue8tc1vF+9D36Bno0WNEN4Bs+4WmsprY16zEba87TOjnhr6BPv3H9s607zVh+d+r8DrjjYGRAYMm9gdg0eSlvHvzXnnBOUr5AsWDmw/ZtmYnaWmk73ulsl2mU98OrJ23XrntUhR0H9wFEzMTGvxelwl93dDR1aFjn/afHLhndn7TJWp3dsTvhj8JMYk8OKN8rqxoNVuqtrLHsUN1dk7ai1QmoULT8hiaGXL3xH0enfVBqiXDzNqUxq4NVM+VAQQ9CCbg9guK1yjKnmn7Ndabp1getozegUQCuYvkxrZy4S+K95v5hZ55k6R9+Enbbyjzbc0+ffpgZ2eHn58f69atY+bMmbRq1YrNmzdjbm5OcnIyAQEBzJ8/n1WrViGTyfDw8MDY2Jj27dvToUMHVcYt89/Tpk2jZcuWhIWF8eTJEwYOHAigfNhdX/3BW19fX6ZOnYqNjTKL4eXlRcuWLZkwYQLdu3dn+fLlGBsbs2zZMipUqECdOnVITEykd+/eGrNn+/btIzEx8ZODs+BY/2zn/WgKGCof1L0aej5nA/kKNazrAXDn/bWcDeQrVMpVHZ/IuzkdxhcrbVYRgNvvvXM2kK9QOZfyMYSfrV/cCrua02F8MXtL5V2Gn61fPIq4k9NhfJUy5pVY/3h1TofxxXqV7P/dlylpa/v5Qv+RtL3f9pye4z+lIZVKGTduHP3790dHR4fq1aszaNAg6tSpg5OTE3p6ehQrVozx48d/UX0NGzbk4sWLODk5YWhoSJs2bWjevLlamVKlSqn9WFyHDh2YMGECAPXr16dLly5MmjTpv1tJQRAEQRC+rV8ncfZ9MmeCyJx9ayJz9u2JzNn3ITJn357InH17OZI5a/cdM2d7fvHM2fewdu1aLl26pPrs6OiIq6trDkYkCIIgCMJ/6hf6Edr/F4Ozvn370rdv35wOQxAEQRAE4bP+XwzOBEEQBEH4xf06ibPv/ztngiAIgiAIQvZE5kwQBEEQhJ/fL/Q7ZyJzJgiCIAiC8AMRmTNBEARBEH5+v9DbmiJzJgiCIAiC8AMRmTNBEARBEH5+v07iTGTOBEEQBEEQfiQicyYIgiAIws9PvK0pCIIgCIIgfAticCYIgiAIgvADEbc1BUEQBEH4+f06dzVF5kwQBEEQBOFHIjJngiAIgiD8/H6hH6GVpKWlpeV0EIIgCIIgCP+GpHuJ77astE1Pvmn9InMmCIIgCMLP79dJnInB2ffyKi4op0P4YnkNCgIQHOufw5F8uQKGtgAExjzP4Ui+XCGjorz+ifqFTXq/+Blj/tn2v59x33ub8CqHI/lyufXy/lTxgjJm4f8PMTgTBEEQBOHnJ36EVhAEQRAEQfgWROZMEARBEISf3y+UbvqFVkUQBEEQBOHnJzJngiAIgiD8/MQzZ4IgCIIgCMK3IDJngiAIgiD8/H6dxJnInAmCIAiCIPxIROZMEARBEISfn3jmTBAEQRAEQfgWxOBMEARBEAThByJuawqCIAiC8PP7hdJNv9CqCIIgCIIg/PxE5kwQBEEQhJ+feCFAEARBEARB+BZE5kwQBEEQhJ/fr5M4E5kzQRAEQRCEH4nInOUAjxUbuXf7PgqFghGThlPErrDa/PD3EXRu4cyh8/vQ0dXhzo27bFy1maTkZP7s2JImLRrj99Sf1YvWkJiYhIWlBRNmjEVbW5vVi9fx1OcpcbFx9B3am8rVKmVb9uyJ8xzYeZCkxCTaOLWmSYvG2ca8YeVmHtx+gEKRyvCJQyhsVwiAt2/eMbjbMPIVygfA0HEDKWRbiHVL1uP78AkJcQm4DOhGtZpVADh+8CRH9h5FJpPRvX9XKlevpFrGyvlr0NbRps+QnqppEe8j6PpHD/af24WOrg53b9xj0+otJCcn06rDHzRu0VBjvBtXevLgzkMUCgXDJgxWi3dI97/Inx7v4LEDKGRbkAXTFhMcEIyWtjYlyhSnz1BlDEEBQWxctYXfWjehqmMVHt55xMZVnqrlBDwLYN7a2UiQsHrROhITEsmT15pRU/5CpiXLtl5N1q/YyP3P9Aun9H7xxOcp61dsUM3zfxbA4nXz2bt9Py+DXwEQFxtHnrzWTF8whdWL1/EkvV/0S+8XAMcOHufQ3n+QSaX0cO2OffXKXDp3hV2ee0hJTqF917Y0aFrvm8VrV9yWQP9A1q/cxO9//kb1mlUBPhlD5np1dXWYO2UBgQFBaGlrUapsSfoP65NtG/8X+96Hdju89x+kmdpN0743b+qCLNujfdd2WdpiUXpbaPJf7HvJycks/nsZoa/foqOrzfiZYzEyNtRY1v9pAGsWryMxIQkLKwvG/T0KbW1t1i5ez1OfZ8TFxdFnSE8qVauoMV735R7cvX0PhULB6EkjKFK0yEdtHE6H5p355+IhdHV1SExM4tQ/p7h07gpzls1UlfvnwDEO7TmMVCal14AeVKluz2y3uWrbesDw/kTLY5gzdR6REZEYGBgwaeZ4jE2Ms633v4j54tnL7Ny8i+TkZDo6t6dhswY8f+rHygWrSUxMJJeVBZNmTsD3wWPWrVivqsfvqT9L1y+iaHE7jev3NTELGkh/ndSZGJx9Z/dvPyA8PIIl6xcS8DyANYvWMnu5+k64fcMOTM1MVJ83rtrMjCXT0dPTpV+XgTT+vRESiYQZS6ajo6PD6kVruXLei3qN69KtTxcMDA14++Yt86YuoHK1ShrL2levzMGdh1iwZi6KFAVDeg6nZj1HDI0Ms8T84PZDIt5HsNB9HgHPX7B2sTszl00HICY6hrpN6jBgZD+179RpXJs+Q3sRGRHJ+EGTqVazCi/8Anlw5yFLNy5EKlVP2oa+fsvt63epXqvqR22xC5NMbbFp9RamL56Cnp4uA7oOodHvDZB89BDogzsPiQiPYMG6OQQ8f8G6JR7MWDoVgNjoWOo2qY3riL5q34mNjmXG0mkYGmesf+jrt+zYsAd9fT3VtLKVyjB/7WwA3oWGsWbhOmyLFSE+Lp7ZK/5GIpGwcNoSHj96QpkKpTXWq8n92w+ISO8X/s8DWL1oLXM+6hfbMvWL8pXKssR9AQBvQ9+xcsFq7IrbMtpthKr80jkraNKiEYBav5ib3i8C/F5w/85DVmxcotoe8fHx7Ny8m4Vr5qJQKBjcQ9kvdHV1vkm8b16Fsm3DTvQNMtr4czFs+2j/iImOYc7ymRh9QRv/F/veC/9A7t95yPJM7fZxG3/Y90Zp2B4ly5RgcXpbvAt9x4r0ttDkv9r3bnjdIlfuXIya+hdH9x/n2IHjtHduq7EsEpi+eAo6OjqsWeSO13lv6jauTdc+Tunr944F0xZpHJzdu32f8PBwlnsswf9ZACsXrWHeitlqZbZ4bMfUzFT1ecemnVhYWhAZEamaFvA8gPu377Nq83K1No6JjmHeitkYGRuppm312Ebj3xpSt1EdDu/7h52eu+k9sKfGejX52pjj4+LZsWkni9ctQJGiYKDLEGrVr4VEImH2shno6OiwYuFqLp+7Qv0m9Vi2fjGg7PfL56+gaHG7bNfvS2MWfn3f5LZmaGgoGzdu/BZV/2uPHz+mVq1aqs83b95EoVAAsGzZMi5evPjZOvbt20fdunVJTk5Wm378+HEaNGjwye/evHqLhs3qA1CkaBHk8mi1+U99nwESbPLZqKbp6usSGxNLfHw8+gZ6SCQSbIsVQUdHebIyMjFCT095cjMwNAAgJOgltsWUB3xNZV8Gv6JoSTu0tbXR09ejVNmSBAYEaY7Z+zYNmtVLj7kw8qiMmGOjYzE2McrynRKli6vi+TAwOXbgBNY21ozsN5ZpY2YSFRGlKu+xfCOdurdXq+OZ73MkEgk2+fJktIVe5rbQzzIwA7h19Q71m9ZVxRudKd6YmBiMjbPGGxcbj4GRgdo0a5vcjJ72F9Z5rTW2y5Z123Dq1RFAFUtSYhLR8mhVzJrq1eRGpn5hm02/kHzULz7YvHYLXXt1Vpv25lUoEeGRlCxTAtDcL47uP461jTXD+45iyujpREZE4XPfF/tqldDR0UFfX59SZUsS9CJrv/iv4s2T15px00eTJ2/GNv5UDJrqjYuLw/AL2vi/2veO7j9OHhtr/kpvtw/9WFMbf/DmVSiRmbbHB5s0bDu1mP+jfc/AQJ8YeQwAUZFyTM1Nsy2b+XhhbGKEnr6u2vq9DHqJbTH1zNIHN7xu0qhZQ1U98ii52vwnvk+RAHnzZ7Rx977O/NHmd7VyR/YfJU/ePAzt8xeTR00hMr2N42Ljs1xA+j33V2WCa9atweNHT7Kt97+I+dEDH+yrV1b2TwN9SpcrRVBAEHbFbD9qNz21ejau2US33l0/uX5fGrOQDYnk+/37xr7J4Mza2hoXF5dvUfW/5u7ujqlpxlXbkiVLSElJ+ep6TExMOHr0qNq0PXv2kDt37k9+LyIiEjPzjOXLZDJSU1MBSIhPYN1Sd7r3c1b7TvuubenfZSA92/Xht1bN1OY9uPuQF36BVHVU3ja86X2Lvk6uLJ65lJbtWmRbNm9+G3zu+6pOPL6PnqgGqR+LDI9UHcwBZFqZYk5I5NKZKwztMYKV81aTkpzRlklJSayYu5rOPZUDmJdBLzE1M2HhurnUbVSbzWu3AspBW7FSxbC0tlR9NyE+AfdlHjj37aIWS7uufzKw6xB6t3elWasmmuON+CjeTG2cGJ/I5bNeDOs5klXz16rilUgkjOw7lrEDJvLgzkON9WYW8T6C8LAItYzHrPFzcf6jB0WKFsY8l/lX1fupmBPiE1iroV+A8jbc+7BwipawU5u+e8se2nX+U/X5pvct+ji5sihTvwgJVm6PJe4LqNe4DpvWeGbZ1qZmJqqT+reMV63ubGLIrl6JRMKw3iMY6TqG+7cfZFvvf7XvvQx+iYmZCYsztRt8et/bvWUPbTNtjw9tEf6VbfG/7ntlK5YhKCCYnm37cubYOWrVd8y27AcP7z7ihX8gVWrYA3DL+zb9Ow9iyazltGireQARER6BmblZRrwftfGaxevo0b97tuv7QUj6sWLZ+sXUb1yPDas3KWdIYHCvYfzVbxT3bt8HwK6YHRdOKy+qb127ne1xLDtfG3NkeKRaeRMzE6IzDfTv33nAC78XVHPMuAsQ/j6c9+/CKVqi6KfXTxDSfZPbmiEhISxYsABdXV3y5s3LnTt3CA8PZ9GiRdja2uLj48PcucpbFmXLlmXMmDHs3r2bffv2IZVKsbGxYebMmejo6NCmTRuqVKnC9evXcXFx4f79+/j4+GBtbc2SJUsAZcbr2rVrpKWlMW7cOMqWLasxrjNnzlCmTBmCgpRX4atWrcLX15eePXsyaNAgAK5evcrmzZt5+fIlbm5uODg4aKyrdevW7N27l1atWgHg7e1N2bJluXr16ifbxtDIkOhMJzupRKpKa69YsJpOLh3Vbs9EhEewd9t+dhzdgpaWFrMmz6VkmRLYFivC9g07SUlJYdz00chkMgCqONhTxcGeN69CmTp6Oqu2LCctLS1LWRNTE7r27sz4IZOwzJ0Lm7x51LIXH8cck03MVR3tqepoT2pqKptWb+Gf/cdp1aEFIYEheK7dRsfu7bEtrrzKlmnJqJZ+29KhdjWO7PmHkMAQLp/1YvpiN+7fzhi8rFqwlo7d23/UFpHs236Qrf9sQktLizlu8ylRuriqfrV4ozPilUglqnirONpTJT3ezau3cnT/cVp2aMGsFcpbRW/fvGPS0Cms2bnik9vx5OHTNG3ZSG3auJmjSU1NZeNKT04dPk2Tlo2/uN5PtfGKBatx+qhffHD80Al+a6k+SE1MTOL5Ez8Gjx6ompa5X0wZPZ3VW5Yjk8lwqFUNgBq1HTi05wjVa1ZVPSMFEC2PURscfIt4NdWtKYbs6p23UnkL6u2bt4wdMhGPXWuzrfe/2Pc0tRto3vcAkjRsD4ATh07Q7Ava4r/Y99Yv30j7bm2oXqsaz5/4sejvpUyYNVZj2bS0NHZs3I0iJYUx00aqji32DpWxd6hM6KtQpo2ZyQrPJVnjNTYkOjpjoCKVZsS7bN4KOvfspHZLMjvKNlYeex3r1ODA7kMALFw9D4DQN28ZPWgcm/asp1vvLiyavZQzJ85RqUrFbI9j2bbxV8ZsaGRISNBL1edoeTRm5makpaWx1WM7KSkpTPh7nKrdAI4dPEHzTBfW2a2f8C/9Oo+cffu3NXPnzs2GDRsYOHAgu3btAmDy5MnMnj0bT09PRo0ahb+/PydPnsTT05OtW7dSsmRJdu7cCUBwcDCDBg1i9+7dLFq0iObNm7Njxw7i4+Px8/PDy8sLuVzOli1bWLFiBcuWLdMYx7t379i+fTvOzhlXxq6urpQqVQoPDw9q1KgBKK/C3d3dmT9/Pp6enhrrAjAwMKBSpUqqwZinpyfOzs6kpaV9sj3KVyqrusp74ReoyhZFhEfw1Ocp/+w7xrQxMwj0D2L25HlERciRyWTo6uki05JhbGLEu9B3HNp9BAtLC7r17ao6CChSFCTEJwBgam6iuvrTVBagZj1HlngspO/QPkikEqxyW6JJuUpluHjmMgCB/oFqGS5FivIqVSqVYmJqDEBiQiKrFqxj+MQhagOn0uVKcf3yDQDu3bpPkWJFOHPsPGlpqcwcP4cta7dx9YI3505c4Jnvc47uP87fY2cR5B/EXLcFyCOj1NvC2Jh3b99libdspTJcOn0lPd4gtfVSi9fMOMt0YxMjZFoyPufqBW+q1cy4Mo6NjlXVm8vKgvj07fCl9X7cL6wy9YsnPk85su8YUzP1iw+unL9K9VrV1eq6fuU69tUrqz6nZNMvypQvhffl6wDcvXkP22K2lCxbkuteN0hJTiEhPoGA5y8oWLjgN433Y5piMLcwy7belPQ2NjIxRksr++vN/2rfK/1Ru9kVs8123wO49tH2yNwWDp9pi/9q3wt98xaLXBYAmFmY8Tb0XbZlD+/5h1yW5nTt01njscXE3JS0VM3HuQqVynP+1AUAAvxeZPSL9xE88X3K4b3/4DZ6Gi/8Apk5abbGOgDKVCiN92VvAO7cvItdcWV2MUW1Pxmjlb4/GRgaMGH6WBatmU9sTCxNP/Fi038Rc6mypbjmdV19HylSkAO7D5HLygKXft3UjrMAl89fwaF2xoV+dusnCB988xcCqlZVnsDs7Ow4d+4c4eHhWFpakieP8upGKpXy5MkTHB0dVQdWR0dHdu/eDUDhwoUxMVE+oGttbY29vTLFnj9/fqKjo3n06BHe3t6qQZemlHZaWhpubm6MHTv2kwdvgOrVq6vilcuVzx5MmTIFPz8/dHV1cXd3V5V1dnbGzc0Nc3NzLC0tyZUr12fbw6F2da5dvs6QnsMxMNDnr4nDWLNkHT0HuLBm20pVuWG9RzB22ih0dHUoWaYEg7oPBQkULWFHtZpVGT9kIjHRsRw/dELZZnVr8Ee735kwdLLqxNBnSC8Arl68mqVsB+d2TB83k7dv3mJgYMDQcYOzb5Pa1bh25QbDeo7EwFCfYROGsG7JelwGdOPSmSsc3HUYmVSKdV5rhk8cgv/TAJ4/fs74IZNVdUyZP4mWHVowb8pCLpy+hKGRISPdhqs9fH335n1ueN2kftO6qmfGAP7qM5rRU0ego6tDiTLFGeLyFxKJBLvitqrbuWrx1qrKjcs3+avXaPQN9Rk6fhDuSz3o7urM5TNXOLTrH6QyKdY21gybqFzv8YMnoVCkkqpIpefAT992kUdFo6WtjU6mh+TPn7rIqSNn0NbSIk++PAweN/Cr6nWoXR3vy9cZnN4vRmTqF2sz9Yuh6f1CGYccLW2tLA/r3715j5r1Mm5bJScnMT5Tv+ib3i9adWjJHLd5nD91ESMjQ0ZPGYmpmQnNWjZlcM/h6Ojq0MO1m+ok+K3i/ZiZuWmWGMwtzLOtd/TAcSgUClJTU+k9qMcn2/i/2Pcq2Jdnjts8Lpy6iGF6uyUlJ2nc9zRtj8xtofOZtviv9r0ert1YOms5qWlppKSk0G9obwKev9BY1vvitfTjxSkAHOs68Hvb5kwaOoXUNOX69RrsojHeGnUcuHr5GgNdhmBgaMDISX+xatEaeg/qifv2Napyg3sNY/z0sdmu958dWzNr8hzOnbqAkZEhY6eOBmDkgNHKba1Ipe/g3oDyVqb7Cg/S0tKo07A2Fe0rfLJN/23Muro6/NayGQNcBqOrp0tPVxe0tGR4XbhKTHQMRw8eB6BmXUc6deugsd9nt37Cv6PpGeSflSTtc6me/0Hm25p9+vTBzs4OPz8/1q1bx8yZM2nVqhWbN2/G3Nyc5ORkAgICmD9/PqtWrUImk+Hh4YGxsTHt27enQ4cOqoxb5r+nTZtGy5YtCQsL48mTJwwcqDwZxsfHo6+vrxaPr68vU6dOxcZG+UCnl5cXLVu2ZMKECXTv3p3ly5djbGzMsmXLqFChAnXq1CExMZHevXtrzJ7t27ePxMREnJyccHNz48WLF0yZMoUiRYqoxZjZqzjND9v/iPIaKDMlwbH+ORzJlytgqHz2KzDmeQ5H8uUKGRXl9U/UL2zS+8XPGPPPtv/9jPve24RXnyn548itl/eniheUMQufJh1a/rstK3XJ/W9a/3f/KQ2pVMq4cePo378/Ojo6VK9enUGDBlGnTh2cnJzQ09OjWLFijB8//ovqa9iwIRcvXsTJyQlDQ0PatGlD8+bN1cqUKlWKHTt2qD536NCBCRMmAFC/fn26dOnCpEmT/qf16dGjBwsXLqRIEc1vLwmCIAiC8O2JzJnw1X62K3cQmbNvTWTOvj2ROfv2RObs+xCZs8+TDfu6W9r/hmLxvW9a/y/5I7Rr167l0qVLqs+Ojo64urrmYESCIAiCIAhf5pccnPXt25e+fft+vqAgCIIgCL+EX+iupviPzwVBEARBEH4kv2TmTBAEQRCE/1+kv1DqTGTOBEEQBEEQfiAicyYIgiAIwk/vV/opDZE5EwRBEARB+IGIzJkgCIIgCD89kTkTBEEQBEEQvgmRORMEQRAE4acnMmeCIAiCIAjCNyEyZ4IgCIIg/PR+ocSZyJwJgiAIgiD8SETmTBAEQRCEn5545kwQBEEQBEH4JkTmTBAEQRCEn96vlDmTpKWlpeV0EIIgCIIgCP+G0diq321ZMbNvfNP6ReZMyFZwrH9Oh/DFChjaAvBc7pPDkXy5oialuRnmldNhfLEqlo4A3Hh3OYcj+XJVrWoB4BN5N2cD+QqlzSqSoIjL6TC+mJ7MAIC4lJgcjuTLGWgZ5XQIgvBJYnAmCIIgCMJPT8Kvc1tTvBAgCIIgCILwAxGZM0EQBEEQfnq/0gsBInMmCIIgCILwAxGZM0EQBEEQfnq/UOJMZM4EQRAEQRB+JCJzJgiCIAjCT0/6C6XOROZMEARBEAThByIyZ4IgCIIg/PTE25qCIAiCIAjCNyEyZ4IgCIIg/PRyMnMml8txc3MjLCyM1NRUZs+eTYECBQB4/fo17du3p0iRIgC4ublRtGjRT9YnBmeCIAiCIAj/Qnx8PGPHjsXa2prz58/j4eGBm5sboBy4NW/enPHjx39xfWJwJgiCIAjCTy8nHzmztrZW/W1iYoK+vr7qc3R0NCYmJl9Vn3jmTBAEQRAE4T8QGhqKh4cH3bt3V02Lj4/n5MmTdOrUiRkzZpCcnPzZesTgTBAEQRCEn55EIvlu/zQ5d+4cK1asYPr06WqZtNq1a3Po0CG2bduGoaEhu3bt+uy6iNuagiAIgiAI/8Ljx485d+4c06ZNyzIvJSUFLS0tpFIpZmZmX1SfGJwJgiAIgvDTy8m3NS9dusTNmzdxdnYGwMbGBisrK4YOHcrJkyfZunUrMpmMfPnyMX369M/WJwZnwhfZsHIzD24/QKFIZfjEIRS2KwTA2zfvGNxtGPkK5QNg6LiBFLItxLol6/F9+ISEuARcBnSjWs0qX1U2JjqGBdMWExURhb6BAWP/HomxiTFXznmx23MfKSkptO3yJ/Wb1tUYr+eqbTy88wiFIpXB410pZFdQNe/UoTMc238SqVRK135OVKxWHo9lm3n68Cnx8Qk49+9MFcfK2ZZNSkzi3PGLeJ+/htuiCQAkJyezfOZq3r55i46ODqNn/IWhkWG29Wqye+0+Ht97ikKhoPdoF/LbKtspJTmF9XM3EfYmDG0dbQZN7Y+BkQE3L97m6PbjpKQo+K1jE2o0qs770PdM7vM3NgWVKXWXEc7kL5KPqAg5HnM3ERUeRS7rXAye5sq6WR6EvnwLQHxsPJZ5LBk+azBrZ3nw6sUrtLS1sC1lS+eBHTTHu24/T+49RaFIpdeoburxztvM+zfv0dbRZuCUvhgYGbB95W4CHr8gPi6BTq7tKGNfiveh4bj1/Zs8BfIA0GNEV/IVyataxpalO9DS1qKTa7uvqjc721bv5NFdX1IVClzH9aWgbQHVvDOHz3Fy/2mkMilOfTtQvmo5Lp/y4ujuEyQnJfF7h9+o17wOYaFhjO45kbwFbQDoN6oXBWzzs3n5Vp4+ek5CXAKd+3ekco2K2ZbdtGwLz339SYiLx3lQF8pXKZttzMuXruD2zdsoFAomTZlE0WJ2qnn+fv6sWLaSNm3/pGbtmgAsWrCEh/cfEBcXx6AhA1XTNZV9/z6c6VP+Jvz9e/LY5GHugjkkJyUzbcrfvH79Gl0dHWbPn4WxsTFnT59j80ZPkpOTcXbpSrPfmmqMd8XSldy+dQdFioJJUydgVzRzvAGsXLaKP9u2pmZtRwDC34fz99QZvH8fTh6bPMyZPwuAg/sPsXfXXqRSGa6D+1PdoRpTJk0jwD8AbW1typYtw7CRQ7Otd/H8Jfg88iE2No6hfw2mmkO1bNtYEP6tPn360KdPH43zWrRoQYsWLb6qPjE4Ez7rwe2HRLyPYKH7PAKev2DtYndmLlOO/GOiY6jbpA4DRvZT+06dxrXpM7QXkRGRjB80WTXg+tKy2zfsokGz+tRuWJOj+4+zd+t+Orp0YJfnXuatnoVCkcqwniOoWa8GOro6avU9vONDRHgkc9bO4MXzQDyWbmLqkkkABPoF8eiuD/PXz0IqzXjksnZDR3oO7kZURBSTh06nimPlbMvu23IQ81xmREXKVdNued0hV24LhrsN5sSBU5w4cJo2XVtprFeTx3efEhUhZ9KKsQT7h7BtxU5GL/gLgHveDzC3MqPfhF6cO3SBc4cv0rB1ff7ZfpzxS0ahUKQyzXUm9rUrExsTh0PDajgPdVKrf8fK3bTt3ZqCdhmDkT7jeqr+3rRoK7Wa1QAgLjqO0Qv+wsDIQGOsAI/vPUUeLmfi8jEE+4ewfeVuRs0fpoz32kMsLM3oN74n5w5f5PzhSzR3akprlxboG+jzPjScdbM3UMa+FHHp8XYd0inLMsLevOfhTR8q1ij/1fVq4nPHl8jwKGasnkKgXxCblm5h0uJxAAT5B+Nz9zGz3KertnWMPIZje04wdcUkUhUKxvedTLU6VYiNjqNWoxr0HN5drX7Hhg50G9SFqAg504fNonKNitmW7dCzLfqG+oSFhrH87zXZDs5u37xN+PtwPDav59mz5yyav4gVa5YD8OrlKzzcN2BgoL6dmjRtxPARQwkPD2dgv0HUrF0z27KLFyxh4GBXihUvppp25fIVrK1zM33mVPbt2ce+Pftp37E9mzZuZp3HGlJSFLh07UH9BvXQ1dVVj/fWHcLfh7N+0zqeP3vOovlLWL56qTLeV6/Z4L4BAwN9te8sWbgU10H91WLwe+7HnVt32Lh1g9q+Fy2PZvnqpRgbG6umZVdvH9feGBoa8ub1G6ZOniYGZ8JP5Zu9EBAaGsrGjRu/VfX/yuPHj6lVq5bq882bN1EoFAAsW7aMixcvflE9p06dwtnZGWdnZ7p06cKBAwe+Rbg57qb3bRo0qwdAkaKFkUdFq+bFRsdibGKU5TslShcHwMDQAENjw68uG/D8BRWrKk/KNepU58mjZ/je96Vy1Yro6Oigr69HqbIlCXoRnKW+O953qdu0NgCFixYiWh6jmnfy0Gly2+RmvOtkZo2bpxpgFStdNCMGI8NPlu3Uqz1NWzdWW6a+oT4x6cuJipRjam6Sbb2aPLj+kBqNqgNQwDY/MfJY1Tw9Az1io+MAiI6KwcTMmOeP/ChjXwptHW309HWxK23Lq8DXxEXHY2isfgKOlccSExXDwU1HmOY6k0vHvdTmv3sThjxCjl0pWwDi4xLQN1Q/0WWN9xE1GmuOVz9zvJExGJsZp09X1vkmJJSCdvmVscXEZYn3g11r99Giy2//U72a3L12n9pNlFmVQnYFVdsL4PShc+S2sWTywOnMG78IeaSc1yFvKFK8CNraWujq6VKsTDFCXrwkNjpW1U8zK1pKmSEyMNRXrVN2ZT+076vgNxQuWjDL/A+8vK7SrHkzAIoVK0pUVMYFQd58efl71nTy5s2r9p0yZcsAYGRkpBrEaCorj5ITFRXJujXuuHTtyeFDR9LjN0QuVy4nIiISCwtzHty7T/Xq1dDR0cHAQJ9y5csS4P8iS7xXr1ylWXNlRq1osaLIo6Iy4s1rw/RZ08ibTz2GyMgo3Nd60NO5F0cO/QPA/r0HsclrQ9+e/Rn91xgiIiIAiIuLxchI/RiiqV4AQ0NluwcFBqkN/IRfV06/EPBf+maDM2tra1xcXL5V9f+Ku7s7pqamqs9LliwhJSXlq+rw8vJiz549rFq1Ck9PTzZs2MClS5c4ffr0fx1ujosMj8TUPKO9ZFoyUlNTAUhISOTSmSsM7TGClfNWk5Kc0Y5JSUmsmLuazj07fnVZ22JFuHxWOYi4ff0uCoWCyIgotThMTI3VTrCqeCOiMDXL+E0ZmUyqivdV0GtMTI2ZveZvajV0ZNu6napyyUnJrJ7vTscebT9b9mNlKpYi+EUI/TsM5vzxi9So55BtvZrII+WYmGdkAzK3cYkKxXj14hWjukzgysmrVKlTGXmEHBOzjPLGpkbERseSlJjIjQu3mNJ/Bp6Lt5GSksLbV+94HfwGlxHOjF08kjMHzhERFqn67rEdJ2jWIWOwKZHA34PmMGvYfB7ffao53ohojM0yTpKZ27h4+aK8CnzN6K4T8TrlTZW6lQB4cOMRE3pOZcN8Txq0rgdAUkISN87fYqrrLDyXbFfth+ePXKJIiUJYWJmrlvE19WoSFRGFiXlGv5DKMtr4dfBrjE1N+HuVG44NHdjpvoc8+fLw5OFT4mLiSIhP4Nmj5ygUChITE/E+d41xfSaxfuFGtWNHclIy7gs20NblT4Bsy969dp8R3cawZo47TduoD/QzC38fgblFRhtk7hefkpSUxOwZc+nVt1e2ZUJCQgh8EcT4SeNY7b6SPTv38O7dOypVroi/fwB/tmjD0SPHaNCoAeHh4WpxmJmZqQZwmUWEfxSv7NPxhoS8JCgwkHETx7By3Qr27NzLu3fvCA4MwszMDPeNa2nctBFrVq4DQIKE3i59ce0zgNu37nyyDby9vHFq15mZ02fTrkO7T5YVhB/NN7utGRISwoIFC9DV1SVv3rzcuXOH8PBwFi1ahK2tLT4+PsydOxeFQkHZsmUZM2YMu3fvZt++fUilUmxsbJg5cyY6Ojq0adOGKlWqcP36dVxcXLh//z4+Pj5YW1uzZMkSQJnxunbtGmlpaYwbN46yZTXfJjhz5gxlypQhKCgIgFWrVuHr60vPnj0ZNGgQAFevXmXz5s28fPkSNzc3HBwcstSzefNmpk2bprqK09HRYcKECYwaNYpGjRp9iybNMYZGhmqDIKlEqrrVUNXRnqqO9qSmprJp9Rb+2X+cVh1aEBIYgufabXTs3h7b4kW+umznnh1ZPncV505coIJ9OazzWmNoZMCr4FeqOKKjY9QGaxnxGhATnZHJkUgz4pVpyahS0x6AarWqcGzvCQBeBr5km/su2nX7kyLFCn+yrCabVmyhTdfWVK1pj9+TAJbNXMmYGSM01quJvqEBsfK4jJglElXMu1bv5XenZlR0rMCLp0Gsn7uJWk1rEBryVlU+NjoWE3NjCtjmp3z1cqSmprLX/QDnDl2keLmiFC1ti7Gpsq+WKF+M0JC3mFuakZSYTOCzYLoN66Kqa+yikQC8D33PvFGLmb0568OrBkb6qiyWso0zxbtmH82dmlKxRnkCnwWxfs5mBk3tR7mqZShXtQxhb8JYOmk109ZNpHz1spSvXlYZ7/qDnDt0kbJVSnPz4m3+mj1YbXD4NfVqYmBkQGymDJ80U8wymQz7msrBXpWa9pzYdxpjUyPa92jDjBFzsLCywDpvbnLb5CZXbgsqOVQkNTWVHWt3c+rAGX5r15SXQa/YtX4vf3ZtSeFiymcyKzlU1Fi2YvXyVKxenrev3zFv/CLmbZipMWZjYyOiM2XLpJn6RXZevAhkzcq19OjVneIlimdbTiaTUa58WdXbYxUrVyI4MBjPjVvo7uJM7bq1eez7hGlu02nxx+8EBWVkqeVyudog7AMjIyPk8ozMeuZ9L7sYypbLiKFS5YoEB4Ug05JRq47yubjadWuzZ+deAFauWwHAm9dvGDJgKLv2Z3/B5ODogIOjA69evWb08DFs2bk527LCr0H8x+dfKXfu3GzYsIGBAweqft9j8uTJzJ49G09PT0aNGoW/vz8nT57E09OTrVu3UrJkSXbuVO54wcHBDBo0iN27d7No0SKaN2/Ojh07iI+Px8/PDy8vL+RyOVu2bGHFihUsW7ZMYxzv3r1j+/btqrcpAFxdXSlVqhQeHh7UqKF85kYikeDu7s78+fPx9PTUWFdERITa75gAWFhYEBsbq7H8z6xcpTJcPHMZgED/QCytLVXzFCnK28FSqRQTU2UmJzEhkVUL1jF84hDVYOtryxoYGjB66gjmrppJXGwcjZs3oGSZEtzwukVKcgoJ8Qm8eB5IwcIZz1B9UKZiaa6cUWbdgvyDscydSzWvZLkS3LxyC4AHtx5SuFhhEhMSWbd4A4MnDFAbQGkqm523b95hnssMADMLU8JCw7KtV5OSFYpz/fwNAEICXmKRO+PEFxb6HtNcykGoqbkx79+GY1falnvXHpCSkkJiQiLB/i/JW9BGrY2N0gdjNgXzEBLwioS4BFIVqQQ8fqF6YeCe933KVimtFsuHOgyNDZFpyTTGW6J8Ma6fuwnAy4BXWFhZZMT75j2mFsp4TcyNCX8bjiJFQWJCIgBGpsakpWdTMsf7YfDodeoaaalprJy6lgMbD3P7yl1uXLj9VfVqUrpiKbzOXgMg2D+EXJn6RYlyxbh1RZmJeXj7kepWY7U6VZixZirdBnVBIpWQK7eFxpgTE5LYsNiTAeP6qgZm2a1f5phNzIxJS03LNuZK9pU4dVKZjfd77od1HutsywIkJCQwf84CJk+d+MmBGUChwoXwe+5HXGwcCoUCn4c+FCpciNevXmNppdzHLXKZ8+ZNKGXLl8XrshfJycnEx8fz/NlzihQprDHe06p4/bG2zv2ZGAri5+efEcMjHwoVKkj5CuW5fPEKADdv3FLdlvyQeTQxMUFLK/vcQkpKCvHx8QCYm5mRmvb5bKMg/Ei+ywsBVatWBcDOzo5z584RHh6OpaUlefIo39CSSqU8efIER0dH1Q7n6OjI7t27AShcuLDqvz6wtrbG3l6ZzcifPz/R0dE8evQIb29v1aDrw/NjmaWlpeHm5sbYsWM/uVMDVK9eXRXvh9T9lClT8PPzQ1dXF3d3d4yMjHj37h1WVlaq771///6Lf8PkZ1K9djWuXbnBsJ4jMTDUZ9iEIaxbsh6XAd24dOYKB3cdRiaVYp3XmuETh+D/NIDnj58zfshkVR1T5k/i5tVbX1zW74kfG1ZuJi0tjVoNalLevhwATf5oxLBeI9HR1aF7/64aBw9Va9lz0+sWo/uMR99An0HjXPFYthnn/k783q4Zi6Yt4/IZLwyMDBg2aRAv/ALxe+zPlKEZGaIJc8doLJsd536dWTlnDalpaShSUug5pHu29RqbGmf5fkXH8ty9ep9prjPRM9Cj1+jubF+5i/Z92tCu959sXOBJamoaCoWCzgM7YGxmTJ3mtZjmOgsdXW3a9mqNTEuG1ylvTu07i1QqxSpPLnqNcUFbR5vWLn8wc+g8pDIpDVvVUw1yfO88xr52JbVY5oxYSKpCQaoilY79NN+KrehYnnveD5g2YDb6Bnr0HNWNHSt3067Pn7Tro4w3LTUNRYoCp4HtSU5OYeGYpaSmD0Q69FfWe+3cTU7vO4tUJsUyjyW9RndDW0dbtRyf24+5f+0hVetWJl+RvF9cryb2NStxy+sO4/u6oW+gh+u4PmxevhWnfh1p1rYpy6avxOusNwaGBgya1B+AhZOW8u5NGPqG+vQdpXyBwuuMN0f3nEAqk5LbxooB4/oS8CwQ/ycBTB8+W7W8MbNHcNf7XpayycnJzBgxl7Q0ZcxdBzhlDTZdnbq1uXzxMi5de2JoaMCkKRNZtGAJgwYPUGunD549fc5jH18G9R+smrZwyQJMzbJmmPX09OjTrw99evZDS0tGuw5tyWWZi4FDBjBj2ixS01JJSUnhr5HDMDc3p2Xrlrh07Ymeni6ug1w1Hkdr163F5UuX6encCwNDQya6jWfJgqUMGOyqMV5lDL3o16s/MpkWbTu0IZdlLjp0ao/bxCmcOnkaIyMjpvytPD4M7DcYhUJBqkLBoKEDs2235KRkhg4cRmp6Gw8Zlv2+K/w6fqHEGZK0D0eI/1jm25p9+vTBzs4OPz8/1q1bx8yZM2nVqhWbN2/G3Nyc5ORkAgICmD9/PqtWrUImk+Hh4YGxsTHt27enQ4cOqoxb5r+nTZtGy5YtCQsL48mTJwwcqNxZ4+Pj1f5fKwBfX1+mTp2KjY3ylXYvLy9atmzJhAkT6N69O8uXL8fY2Jhly5ZRoUIF6tSpQ2JiIr1799aYPTt79iz79+9n3rx56OnpkZCQwJgxY+jYsSOOjo7fokm/u+BY/5wO4YsVMFQ+zP5c7pPDkXy5oialuRnm9fmCP4gqlsp+fePd5RyO5MtVtVK++OMTeTdnA/kKpc0qkqCI+3zBH4SeTPnyQ1xK1uc/f1QGWllfTBJ+fjbT63y3Zb2e9GUvDv6vcuSnNKRSKePGjaN///7o6OhQvXp1Bg0aRJ06dXByckJPT49ixYp98f/g3rBhQy5evIiTkxOGhoa0adOG5s2bq5UpVaoUO3bsUH3u0KEDEyYof6Oqfv36dOnShUmTJn3xOjRo0IC4uDh69eqleqaia9euv8zATBAEQRB+Jr/SM2ffLHMm/PxE5uzbEpmzb09kzr49kTkTfhR5/9b8o+TfwquJF75p/b/sj9CuXbuWS5cuqT47Ojri6uqagxEJgiAIgvCt/EqZs192cNa3b1/69u2b02EIgiAIgiB8lV92cCYIgiAIwv8f0l8oc/ZdfudMEARBEARB+DIicyYIgiAIwk/vF0qcicyZIAiCIAjCj0RkzgRBEARB+On9Sm9risyZIAiCIAjCD0QMzgRBEARBEH4g4ramIAiCIAg/PQnitqYgCIIgCILwDYjMmSAIgiAIPz3xQoAgCIIgCILwTYjMmSAIgiAIPz2RORMEQRAEQRC+CZE5EwRBEAThp/cLJc6QpKWlpeV0EIIgCIIgCP+G3bzG321ZfqNOfdP6RebsO7nw+mROh/DF6to0AcDdd1UOR/LlepdyBWDD4zU5HMmX61GyH3sDtud0GF+sbREnALY935izgXyFzkVdANjjvy1nA/kK7Ww7cyrkSE6H8cUa528BwE4/zxyO5Mt1tHPmVtjVnA7jq9hb1uBQ4J6cDuOLtSzU7rsvUzxzJgiCIAiCIHwTInMmCIIgCMJPT2TOBEEQBEEQhG9CZM4EQRAEQfjpicyZIAiCIAiC8E2IzJkgCIIgCD+9XyhxJjJngiAIgiAIPxIxOBMEQRAEQfiBiNuagiAIgiD89MQLAYIgCIIgCMI3ITJngiAIgiD89ETmTBAEQRAEQfgmROZMEARBEISfnsicCYIgCIIgCN+EyJwJgiAIgvDT+4USZyJzJgiCIAiC8CMRmTNBEARBEH56v9IzZ2JwlgMOrj/C0/t+pCoUOI9wIm8RGwDiouPYPG870VEx6Onr0nNCNwyNDdi75iABPi9IjE+kVa8WlK1empTkFLYs2MH70HC0dbTpPckFAyN9bpy9xbn9F0lOSqFB27rUaFKN8LcRzHKdj3X+3AB0Ht6BvIVteHznKYc3HCU5OYX6f9ahRpNqGuONi4rj1uE7SCQSanVxVE1/++Id5zdcIiUpBSNzQ34f3gyZtoygB8Fc2e6NIjmFSs0rUqZ+KeTvotkyegcWec0AaNS/AQnRCVze6qWq711gGB3/bocECec2XCQ5MRlTa1OaD2mCVCbl/MZLhPqFkhSfTJ1utShUvkC2bRwXFceNQ7eRSCXU6VJTLeazGy6qYv5j+G/ItGXERsZxfOUp4iLjMLEyodWo37MtG3g/iEvbr6JIVmD/e0XK1i9NQkwCx5afIk4eh46+Dn8M/w09Iz1SklJ4dMGXp9f8aD+x9Sf7RUxkLF4HvJFIJDTu3kBt3tugd5zafJaqzSpTvEoxAI6vP0Xw4xCSEpJo3L0BxasU47X/G465nyQ5MQVjCyM6jG6DlrYW9y885Oqh66QkpeDYqjqVGlXgTUAoR9eeICkxGQtrM9qObI1MJlMt8581x5Fpy2jWs7HGeGOj4vA+cAOJFBo411Wb9y4ojHNbLlK5SQWKVrEDIOBeIOe3XkKRnELVP+yp0KAcCTEJHFp6lLgoZbv9OeIP9I31eXjRhxtHbpGSlEK1llWo0KAch5YcJfx1BACJcYmY5Tal48S2xEbGcmT5cWIiYjHNbUK7Mdm3c2xkLFcOeCORSmjcLWsbn958jirNKlO8SlFVG4c8eUliQhKNuzVQTQeIiYhhfo8lTNg1Bm0dZRt7H75BSlIKNVpVo1LDCtnW6+P1mMv7rqJIUVDzTwfK1y2bbcxHNhzj+X1/UhWpOP3VHpvCeQCIi4ln2/xdxETFoKuvS/dxnTEwNuDWuTtcPHCF5OQU6v1Zi2qNqwDwJjCUIxuO49i8OqWrlQRg67ydvAkKRaatReESBWjd7w/VcuXh0bh1ncHcA9PR1tEmOSmZG6dvc//KQ/rP6JV9G0fFcvXAdSQSCQ271VOb9y4ojDOe57FvWoli6f0iJjKWw8uOEhMZi6mVCR3GtgHg9sm73Dx2B4lUQgPnumhpyziz+byqrtCAt/SY44z3wRuEvw4HIDEuCTNrUxz/rK6xbJ4i1hpj3rV2L4/vPSVVoaD36B7kt80HwNpZHoS+DAUgPjYBqzyWDJ81mKunr3Fy7xmSk5Jp2r4RtZvVJCU5Bfe5Gwl78x5tHW0GT+2PgZGBahmeS7ahpaOFk2sHgp4Hs3X5DpISkzGzNGXg5H489/Fn97q9qvJBz0OYtHwsBYtmPc7FRMZyaf8VJBIJzVwy9s/E+ET2LDpAVJgcA2N9Oo1uh56hHjERMexZcoCYyFjMrEzpOqETuxfuI+zVh3ZLwNzanO5uXVR1HVr1D1o6WjTv1ZTXAW84vPqo8liRx5yOo9oik8nYtWAfb4PfIdOSUaBEflr0aaaxfYWvJwZn39mz+8+RR0QzaslQXvq/Ys/qAwyZ4wrA8W2nqNbInsp1KnLpiBend5+jVc/fsa9bibb9WhEdGc3S0asoW700D6/7YmZphsvYrlw64sXlf7yo2bwG5w9c4q+Fg1EoUpk7eBEVa5YjLiaeKvUr03FQW7VYDm84ysCZ/dDR02Fmv7k4NK6q8crj3IZLmNuYkpyYojZdgoQ2E1uipa3F+Y2XeH7djxI1i3NluzdtJrRES1cLz5HbKV2vJImxiZSsVZwGvdRP4p1mtAcgOiyacx4XyV3YiqT4JNpP+ROJRMLx5ad4/ewN+UrmxbFjdXT0dZC/i+b48lOfHJyd8biAuY0ZKR/FDNBuYiu0tLU4u+ECz677UbJmcc5vukTtzo7kLmz12bKXtl+l3cTWaOtqsXHEVsrUK4X33huUrluSEjWKce/kA64fvEWdLjW5duAmRmaGxEfFfaJXKB1bdwKLvBYkJyarTY8IjeTCrsvo6umoTS9buzTNejUmJjKWTZO2ULxKMSQSCd2mdEZLR4tj607ie/UJRSvZ4n34Or1mdyNVkcraER6UqlEC8zxm9JjpjEQiYd+ig4Q8eUmh0gUBiHwbyfM7/pSoVizbeE+6n8HCxjxLvJFvo7iy5yo6H8V7fuslnNzaoa2rzbphGylfvyyXd1+lXN0ylKpZgtsn7uJ94AYOraty48htus3oTKoiFY/RnpR0KE7Loc0z2mr1Sco3UA5oTm84R72utbEunPuzbXzU/SS5bDS38cVdV9DR/7iNy9CsV2NiI2PZOHmr2uDswq7LGJgoT77x0fFcO3KDnrPS23ikB6UcShIfE5+l3qSEJC7v9VKWTU1l7YgNlKpREm2drIfj5/f9kUfEMGzRQF4FvGb/msMMmNUHgFPbz1ClYSUq1i6P1z/enN1zkQbt6nDxoBeD5/cnVZHKwqHLKedYlviYOE5uP4vuR+sXFxvPgFl90DfSz7LsUzvOYmRqqPp8Ztd5TMyNiYmK+WQbH193Gou85lmOF5GhkVzanbWNT3mcoUHXulgXydh+bwPfEfgomN4LXJBKM45JPed0AyAqTM7xtafIU8Sa1sNaqOb/s/oEFRuUI1/xvBrLavL47hOiIuRMXjGOYP8Qtq7YyZgFfwHQd1xPVblNi7ZQq5kjMfJYTu07w4Slo1EoFEx1nYl97cr43n6MhZU5/Sf05tyhC5w7fIHfnX4DIOzNex7e9KGiY3llZRIYOXcY2jrabF2+g5uXbuPQoBqTlo8D4P3bcLYs265xYAZweO1RLPPmytKPL+69QmmHklRqUIErh7y5euQ69TvW4Z/1J2javRE2RfKoyrb/q43q7wMrjmDfqKLqc8TbSJ7d8aNU9RIAWOQxp8/sHkgkEnYv3Efw4xAKlylEfGwCvWZ0R99QT2Oc39uvlDn7Ls+chYaGsnHjxu+xqC/m5eWFi4sL7dq1Y86cOarpN2/eRKFQALBs2TIuXrz42br27dtH06ZNcXZ2xtnZmSdPnmRb1ufGY6o2tAcgn21eYuUZJ+2QgFeUqFQcgAqOZXnxOBCAwiWVJ0w9Az3VQVTPQJe4GOV3Y6JiMDYz4t3LdxQolh8tbS109XSwLVWY14GhxMfEYWiccQX3gY6uDvGx8STGJ6Krr5ttx/59WFPyl86XZbpVYUu0tJUnFD1DXbR1tQHQ0tUiMS6R5IRktPW0kUgkJMYmomekm227eO28hkN7ZeZOR18HiURCSlIKCTEJmFqbqqYDRLyOxKqwZbZ1Afwx/DcKlMmfZXruwlYZMRvpoa2rRUJMAvHR8VzdfZ0t43by8JxPtmUBtDOtn46eMtZ3gWEUKqc8kBatZsub58qr7ZodHKjQpNwnY/2g/ag2FClbKMt0c2sz2o/8EzNrM7Xp+Ysrt4megS566QfHPEWs0Uo/yesb66Gjp837V+HY2Nmgpa2Fjp4O+Uvm511wmGqbJyclExcdj0Uec1XdJzecoU77mnzKnyP+oFDZrCcPs9ymtP7rD8zSt9sH2rpaJMYmkhSfhE56v3j74h2Fyyv7d/FqxXj17DXhryPIY2eNTFuGtp42+Urk5V1QmKqeyLdRxEbFka94XuKj44mTx3NppxcbRnty7+yDT8bcfuSfFC6nuY3bjWyNeZY2zguAroGu2gno5fPXSCQSVZsp2zgPWtoydPS0KVAiH++C32msN9g3BNuKRdDS+bA98vEuOAxNHt96QpX6lQDIW8SGuOiM48WrgDcUr6gcLJatUYagJ8G8exlGgaL5VNu6cKmChAaFYmFtQbexTljksVCrPzEuUdV3Mgt+GgJALptcqmnNujbG8XcHjXFm1nZkKwqXLZhlupm1GW1GtMIsd0a/iI+OJy46ngs7L+M+ahN3z9wH4NaJu5jlNmXjOE92ztxL7EcXN+e3XaJup1pq0yJDI4mNjCVf+jb7VNnM7l9/iGMj5XoVsM1PrDzr4PPdmzCiIuTYlbIl9GUohYoXSj/O6mJX2pZXL16hZ6BHbHQsANFR0Ribmai+v3PNHv7omnFxUdCuANo6yuOlobEhunrqx8Z9Gw7SutsfZMdpdHtsyxXOMt3vnj/l6ygvWsrVKkOgTxBx0fHEyeM4s+08K/9ay63Td9S+ExEaQUxkDAVKZBwvj3mcpF6HOqrPWY4VNsp+lBiXiJ5B9sd14X/3XQZn1tbWuLi4fI9FfbHy5cuzceNG9uzZg6+vL6GhypPpkiVLSEnJmm35HBcXFzw9PfH09KREiRLZlpNHxmBsaqT6LJVJSU1NBSC/bT7uXLwHgO/tp6QqUlXlkpOS2bFsL827NgGgaDk7Xge+wa37DK6dvkml2hWwymuJ/6MA1YAr4HEgqYpUkhKSuX3xLnMGLWTnsr2kpCgHn4061Gdmv3lM7TGTmr/V+Op1/iDE9xVhwe8pXEl50qvSsjKeI7ezYYgn5RqWUcX/9Opzto7dyVn38yjSYwDlrabYiFhyF8nIWh1ZcIw1fT2wLGSJoZlyYPnibiCb/trKqdVnqdis/P8crzLml4QFvadIpcJEvoki/FUETfo1oOOUNtw5fp+Y8BiNZQGqtbJn04ituA/eRPlGyvWzKmzJk6vPlHHeC1Lbdt9SSlIKh1cdo16n2mrTAx8FERr4jmL2RbHIa06wbzAJsQkkJSQR8uSlKr4ds/cwr/ti8hSxxshc2S9vHr9N3mJ5MbU0ybK8f6PGn9VYO2wjqwa6U7Gx8pZf7iK58fV6CkDAvRekKlKxsDEn5PFLEuMSSUpI4tWT16Smpqnqubr/OtVbKm/VRbyJ5P2rcJq7NqHr9E7cOnqH6PBPZ3a+VkpSCkdWH6NuR2UbJyUkc9LjNA26ZGSBLfJaEOQbQkKsMuaQp6+y7QMxUbEYZspIGRjrkxATr7FsdEQMRmYZZTMfL/La2nD3knIw+uTOMxQKBZZ5LQnweUF8bAKJ8YkEPg5G8am+KIElf61k+eg1PL/vn75+SRx0/4fm3Zp8Qev8OxFvInn/MpwWA5rR/e/O3Dh6m+jwaN6/CsfAxICec7pRpnYpzm/LuEiOiYghOjyGPLbqmTCv/ddwaKX+aEZ2ZTOTR0ZjYm6s+izVkqna+IOjO07QrIOyPazz5ebZw+fExcaTEJ+In68/CkUqJSoU4+WL14zqMp4rJ72pWqcyAOcOX6BIicJYWJnzsSf3nxES8JIK1TMu4KLCo4h8H0mhYlkHuJ+TkqxApqV8NMHQxID4mHjCX4fzLiSMPwe3pM+sHlw9ch35e7nqOxf3XqHWnxmPq1w/dpP8xfJhZqW+/2+dtZOZzvPJU8Qa4/RjhUQCq0e6s3bsBvwfvPjqeP9rEonku/371r7Lbc2QkBAWLFiArq4uefPm5c6dO4SHh7No0SJsbW3x8fFh7ty5KBQKypYty5gxY9i9ezf79u1DKpViY2PDzJkz0dHRoU2bNlSpUoXr16/j4uLC/fv38fHxwdramiVLlgDKjNe1a9dIS0tj3LhxlC2b9XkOIyNl54qJiUEmk2Fubs6qVavw9fWlZ8+eDBo0CICrV6+yefNmXr58iZubGw4On79y/BR9Qz1VxgtAKpUglSrHyM27NmH7kt3cOHuL4hWLkSv9Kjc0+C1HNh2jqVMj8tspsyUH1h2mSceGlHMoQ/CzEDznb6fP5B40d27G8nFrMLM0xTJPLnLlscDcyowy1UqRmprK4Q1HuXzkCpXrVuLM3vPM2jkVmUzGhtlbKFyyoKr+L5GWlsb1fTdRpKTSfGhTpDIpsZFx3D5yh75reyHTknJ0yQnyFLOmSKXCFKlUmLTUNK5sv8r9kw+p1Fx5gn541oey6YO4D1qM+I201DQubfXiUfr8whULUbhiIaLeyjk07x+c5zl9dfunpaXhvfcGqYpUWgxrhlQmRSKTkre4Dfomyqxk/tJ5iXgdiaG5YZaysZFx3Dx8B9d1vZFpyTiy+Dg2xfJQo111Tq07i++lJxQsWwDT3P/twEaTsJAwzm69QO32NbGxzaNav4u7LqNISaX9yD+RyqQYGBtQ36kOm922YZLLBPM8ZqosXKex7UhNTeXUprPcPnWXQqUL8MjLF+cpTrx4EPifxRobGcu1gzcZtmEAMi0ZBxYeJl9xG2p3qMGx1ad4dNGHQuUKYmptir6xPnU61mTblN2Y5DLCLI+pKtuSkpRCqH8ov/VTPmcjlUnJXyKv6vZigdIFCH8VgbGFUbaxfI2wkPec3XaBOu1rqm6LHV17nDrta6plnAyM9anvVAfPKeltbG2WJdP5gZ6BHu/Tn/UBiI9JUBusZaZvqEdcdMbATSKRqo4XTTs3ZPey/dw6d4diFYuSK48FhiYGNO3aiNUT1mNmaUKuPBbksrbQWDfAoDn9AIh4G8Gq8esZ7z6SvSsP0rhTfY23Ov9rH2+/QmUK8P5VBDKZlOJVlc+klahWjBtHb6u+c+f0fSqnD+4/SE5K4bV/KM37N1WbrqnsxwwM9YmVx2bEJMk4JgMkJSYR+CyI7sOUz2MZmRjxZ/eWzB+1CHMrc3LbWGFlY8nO1Xv43akZlRwr8OJpIO5zN9Ku15/cvHibEXOG8vhuxh2VtLQ0Dm/5h5QUBQMm9UUqy1jehaOXqdtc/WLrS0kkElJTU5FKpcRHx2NoaohUJqVgyQIYprdxkbKFCHsVjkkuE5KTknnl95pWA5S3ht+FhPHQyweXqV0J+Giw1WVcR1JTUzmx8TQ3T92hapPK9JnVA1A+BrF+0mZGrBnyP8UtZPXdf0ojd+7cbNiwgYEDB7Jr1y4AJk+ezOzZs/H09GTUqFH4+/tz8uRJPD092bp1KyVLlmTnzp0ABAcHM2jQIHbv3s2iRYto3rw5O3bsID4+Hj8/P7y8vJDL5WzZsoUVK1awbNmybGNxdnamSZMmNG7cGB0dHVxdXSlVqhQeHh7UqKHMJEkkEtzd3Zk/fz6enp7Z1rVx40bVbc2kpKRsyxUrb8etC3cBePXiNeZWZqp5egZ69BjnzPAFg0iIS8ChSTWSEpPYtWIfXUc6qQ2c3oeGY2KhHAAYmxsT/jYSgIo1yzFq6TDa9GuFRCrB3MpMlaWSSqUYmihPAjFRykGpjq4OMi0ZBkb6RLyLzDZuTe4ev4+huSGOHaurDi7x0fFIZVK0dbWQyqToGekRExajyiJIpBL0jNVvozy/5o+tfWHV58TYRFVZIwtDkhKSSVWkqp6v0DfRJy1TJuVr3Dl+HyMLQ2p2dFDFbJHXjLCg9yTFJ5GqSOXN81As8plrLBsvj0cik6Ktq52+frpEh0Wja6BDi6HN6DStHYnxiZSpX/p/iu9LJScm88/aE7Qe+odqYAZw7Z+bGFsY06BLXbUDfqkaJek7vyfNejVCIpFgamlCQmwCoOwXJrmMSUpI4u65B6SlpbFzzl7ObruAr/cTHl3x/dfxxsk/9AttVb+Qh8nRNdCl9V8tcJ7hRGJcEhXSnyMr4VCMHnO70qhHfSQSCSaWyszGs5t+FKlYWFVvrnwWvA0MU227189fkytf9oORr5GcmMzRdSdoPeQP1cAsJjKWl89fc+P4bXbM2sPboHfsXXAAgFIOJegzrwdNezZCIpVkm3nMXyIfz275oUhRkJSQzNvAt1gW0Hyb3q6cLXcvKm/1vX7xBjOrjFuCegZ6OI9xYvC8/iTEJlCtsfJxifKOZRm+eCCt+rRAIpWofedjHx7hMDA2QKYlIzoimqBnIVz55xoe0z15ExiK55wdX9dwX+HD9ktM334vn73GMp8F+Uvm4+kNPwAC7geSJ9PzaI+9n1KsalG1ep7dfI5dxSJZ6tdU9mMlKhTn2vmbAIQEvMQit3r/uef9gLJV1Pdn+9qVmLxyPE6uHZBIJVhYmRMW+h6zXMq2NjU34f3bcK6cukpqahrLp6xm34ZD3L58lxsXbnH6wDnMcpnRpkcrtf0U4NalO1Ss8b/dGShYMj+PvJT76/3LjyhW2Q6r/JaEBoaSGJ9IqiKVkKcvscqv7G+Prz+laCU71ffvnL1HWmoa22bt4tSWczy66suDy4+I//hYEa88Rn/oP/rG+movE+UUieT7/fvWvvsLAVWrVgXAzs6Oc+fOER4ejqWlJXnyKE8wUqmUJ0+e4OjoiJaWMjxHR0d2794NQOHChTExUR70rK2tsbdXHpDy589PdHQ0jx49wtvbG2dnZyCj82ji6elJUlISEydOpEiRIlSvXj1LmQ/T7OzskMuVqeApU6bg5+eHrq4u7u7ugPK2ppPT5zM55RzK8NDbh7mDF6FnoEfXEZ3Yu+YgrXr+zvMHfhxY/w+kpVGpTgWKVyhKgO8Lgp4Fs2zMKlUdrtN706rn72xbvIvU1DQUKQraubYGwH36Rt6HRqBnoEvnYR0AuHXhDuf2X0Iqk2KZx4KuIzqhraNN4RIFmT1wIRIJFCianzLVSn02foALmy5Rq7MjfjcCSIxN5OGZR8o2qmZH1VaVyVPUmq1jdoIEchexokjlwjy+/IQ7x+4rT1q5TWgyoCEA8dEJyLSkquekAB5ffsrDcz7ItGSYWpvQuH8DUpIV7J9xUDUoq+P86eehPnZu00XqdK7J8xt+JMYkcj895mLV7KjWyh7HDtXZPmkPUpmUik3LY2hmmG1Zm2LWeI7eDhIJ1kWssK1chBf3g7i05QppQAmHohTU8Lzb1zq+/hSNutVXPfeW2ZsXobx6/ppNk7aqpnWZ3JHH156QEJPArZPK50pKOZSgVltHdszeQ9TbKHQNdGk5UPnsy/0LD7l9+h4yLRkWecxoNaiF2nbwvxfA01vPKVPzy/rFKY9zNHCug0w760HaqqAleYvbsH7EZiQSsLa1pqi9HQH3XnB280UgjZKOJSiU/qzS3rkHiXonR1dfh+auGbfXXjwIoqRDxksK2rra1OlUk83jtyGVSbH/rRJG5pqzUJoo27gBWhpifvPiLa+ev2bz5Iw27jypIwOX9lV9dh+9kbYjWgOwc85eot5GoWOgS8sBzT+uTsXQ1IDKjSqwduQGtHW0aNi1HjKZ5uvkMg6leHTdl0VDl6NroIvT8HYcWHuEFj2a4fcwgCMex0hLg4q1y1G0vPIku2HGFiLeRqCnr0eHIW001vvByrHrUChSSVOk8kev3zA2N2bMquGq+Yv/WonzmE6frONzTnqcoYFzPY1trK2rTd1Otdg4bgtSmZSqzStjZG5EtRZVOLDoMI8u+6BnqKd66D8uOh6ZljTLyxMv7gdS0qG42rTsyn6skmMF7l69z1TXmegZ6NF7dHe2r9xF+z7KN5197jymSu1Kat9ZPmU1YaHv0TfQw+Uv5bmmfe82bFiwmbTUNFIUCjoP7EjxshkDQ5/bvty79oCqde2ZM2IhcTFxXDh6CYDKtSrxe6dmxMhjlM8t6qq/NPE5/7gfp2n3RjToVJftc3Zz+cBVLPNa8OeglmjpaNGwc33WjPZAKpPi8Hs11W1J//sBlKmRsX836dZQ9bffPX+e3HxGuVpl8P7nOjdP3UFLW4ZFHnPaDG4FgPv4TaQqUklLTeW3nt/+Nvj/J5K0tLT/LQXxFTLf1uzTpw92dnb4+fmxbt06Zs6cSatWrdi8eTPm5uYkJycTEBDA/PnzWbVqFTKZDA8PD4yNjWnfvj0dOnRQZdwy/z1t2jRatmxJWFgYT548YeDAgQDEx8ejr581PR8dHY2xsfJqfM6cOVSrVo369evTvXt3li9fjrGxMcuWLaNChQrUqVOHxMREevfurTF7tm/fPhITEz85OLvw+uS/bsfvpa6Ncidz9131mZI/jt6llG+8bni8Jocj+XI9SvZjb8D2nA7ji7Utouzf255vzNlAvkLnoi4A7PHflrOBfIV2tp05FXIkp8P4Yo3zKwdOO/2yv7Pwo+lo58ytsKs5HcZXsbeswaHAPTkdxhdrWajdd19mhVUtv9uy7rke+qb15/hPaUilUsaNG0f//v3R0dGhevXqDBo0iDp16uDk5ISenh7FihVj/PjxX1Rfw4YNuXjxIk5OThgaGtKmTRuaN896Fbtx40auXr2KVCqlfPny1KtXD4D69evTpUsXJk2a9F+upiAIgiAI39Cv9FMa3yVzJojM2bcmMmffnsicfR8ic/bticzZt5cTmbOKq1t9t2Xd7X/wm9af45mz72Ht2rVcunRJ9dnR0RFXV9ccjEgQBEEQhP/UL5Q5+38xOOvbty99+/b9fEFBEARBEIQc9v9icCYIgiAIwq/tV3rm7Lv/zpkgCIIgCIKQPZE5EwRBEAThp/cLJc5E5kwQBEEQBOFHIjJngiAIgiD89MQzZ4IgCIIgCMI3ITJngiAIgiD89ETmTBAEQRAEQfgmROZMEARBEISfnsicCYIgCIIgCN+EyJwJgiAIgvDT+4USZyJzJgiCIAiC8CMRgzNBEARBEIQfiLitKQiCIAjCT+9XeiFAkpaWlpbTQQiCIAiCIPwb1Te2/27Luuay+5vWLzJngiAIgiD89H6lzJkYnH0n98Nv5nQIX6y8RRUAnkU9yuFIvlwx0zIA3Hh3OYcj+XJVrWpx/d2lnA7ji1Wzqg2A99sLORzJl3PIXReAm++u5HAkX66KVU1uv/fO6TC+WOVcDgAcCz6Qs4F8hd8KtOZRxJ2cDuOrlDGvxORrbjkdxhebVn1qTofwUxODM0EQBEEQfnq/UuZMvK0pCIIgCILwAxGZM0EQBEEQfnoicyYIgiAIgiB8EyJzJgiCIAjCT+8XSpyJzJkgCIIgCMKPRGTOBEEQBEH46YlnzgRBEARBEIRvQmTOBEEQBEH46YnMmSAIgiAIgvBNiMyZIAiCIAg/vV8pcyYGZ4IgCIIgCP+CXC7Hzc2NsLAwUlNTmT17NgUKFAAgNjaWSZMmERoaiqmpKXPnzsXIyOiT9YnbmoIgCIIgCP9CfHw8Y8eOxdPTkz59+uDh4aGat3HjRurXr8/WrVupWbMm27Zt+2x9YnAmCIIgCMJPTyL5fv8+Zm1tjbW1NQAmJibo6+ur5nl7e9OsWTMAmjRpwt27dz+7LmJwJgiCIAiC8B8IDQ3Fw8OD7t27q6YlJyejra0NgJmZGXK5/LP1iGfOBEEQBEH46eX0CwHnzp3j3LlzTJ8+HXNzc9V0iURCamoqUqkUuVyOhYXFZ+sSmTNBEARBEIR/4fHjx5w7d45p06apDcwAKlSowJkzZwA4ceIENWrU+Gx9InOWA3as2Y3P3cekKhT0G9ubArb5AVg1cx1vQkIBiI+Nx8rGklGzh+O5fBt+jwNIiEugy4BOlKtShtjoWFbNWoc8Ihp9Az0Guw3AyMSQqPAo1szxICo8Css8uRg+fXC2Zbes2M6zR34kxCfQqW97KtWokG3Mnqu38eiODwqFgkHjXClkV1A179ThMxzffxKpVEqXvk5UrFYej6Wbee77nPi4eFwGdaNC1XLERMeydMYK5BFy9A30GTF1KEYmRlw8dZkju46RnJTEHx1/p0HzerwLDWNEjzHkLZgXgAGj+1LQtgCR4ZEsn7WayPAorPJYMmbGCI3x7l63nyf3nqJQpNJrVDfy2+YDICU5hfXzNvP+zXu0dbQZOKUvBkYGbF+5m4DHL4iPS6CTazvK2JdS1RUVHsXw9mNZfXQpAY9fsHvdftW8YL9gJiwbTe68VrjP2UREWARGJob0m9gbA0N91s3awKvA18i0tLArXQSnAe2zbeM96w7w+N5TUhUKen4Us8e8zYS9CUdbR+ujmANJiEugo2tbytiXyrbszYt3OLbjJCnJKfzWqTEODasB8PLFK/a6H6Rei9qUdygLoLFeTfa6H+TJXWUb9xjtTP4ieVXxbpi3hfehyjZ2deuNgZEB8gg5G+ZtQR4hJ1duCwZM7cv62Zt5+/Ktqs9b2lgyZIYrO1fuIeCJMoYO/dtS2r5kpu0hZ2SHcaz4ZzE6utrsXLUXf58AEuITadunFeWrl822jXev28fj9H7Re1T3j/rFJsLS+8WgKf0wMDIgKTEZr1NXuXnxDiPnDgUgNjqOdXM2EB0ZjZ6BHgMm9sHQxJCbF29zdMeJ9DZuSo2G1XgfGs7kvtOxKZAHAJcRXclfJB/bVu4i4PELEuIS6OTaPts2Bti1di++d5+QqlDQe0wP1fFi7az1vAnJaDsrG0v+mjWER7d82eO+j+TkFJq2bUTt32qSEJfA2tkeRLyLwMjECNfJfTEw1CcpMYkrJ69y8+JtRs0bDkDg8yC2LttBUlIyZrlMGeTWHy1tLbat2MlzH38S4hPo0LctFR3Ka4w3JjKGC/suI5FIaN6jqWp6YnwiOxbuJSpMjoGxPl3HdETPUI9D644S6BtMUkIizV2aUqpaCV75v+bA6iMkJyZjkceCzqPbI5PJ2D5/N6FBb5FpaVGoZAFa9m1OSnIKuxbvIyI0Ei0dLbqNd+J1wBv+2XBStezXAa8ZtKAfeW1tNMa8bc1OfO4+RpGiwHVcHwraKt+yWzFjDW9C3gAQFxtPbhsrxswZwbULNzi07QgpySn84fQ7tRo7EhYaxphek8ibvq37ju5FgSL5NZYFOHPkPCf3n0YqleLUtz3lq5ZTxeOxeBPa2to4D+ysMd4EeQJPTzxFIoFy7TK2Q9z7WE5NPYVxHmMA7LtXwTSfKYokBYFXX/Dy1ktq/1UHAEWKgpsbbhIXFotMW4bDgBroGOgQciuEJ8cek5qSSolmJSnooDzWy19G8WDfA2zr2mFTXtmOmurNUTmYObt06RI3b97E2dkZABsbG6ysrBg6dCh9+/Zl9OjRbN68mYIFC+Lm5vbZ+r7J4Cw0NJRjx47h4uLyLar/n3h5ebF27VpiYmKoWrUqY8aMAeDmzZtUqlQJmUzGsmXLqFChAnXqfLqT7du3jyVLlnD69GnVfWSA48ePM3fuXM6ePZvtd33vPiYyIoppqyYR5BeM5/JtjF84GgDX8X1U5TwWbqJOs1oAtOvxJ/qG+oSFvmfVzLWUq1KG/Z6Hqd2kJtXrVeXMoXMc2XGMTn3bsWXlDjr2aUuhohmDp+zK1mhQna4DnYiKkDPzr7nZDs4e3vEhMjyK2Wv+5oVfIB7LNjN18UQAAv2CeHTXl3nus5BKMxKxnXq1x8BQn3ehYSz9ewUVqpZjz6Z91GtaB8f6Dpw4cIoD2w/T2ukP/tl9nBkrp6BQpDKmz3gc6lQjNjqW2o1q0uevnmqxbFzuSdd+ThQuWijbNn587ynycDkTl48h2D+E7St3M2r+MADuXXuIhaUZ/cb35Nzhi5w/fInmTk1p7dICfQN93oeGs272BrWT5eEtxzA2Vb72XKJCMSYuV26v92/D2bpsJwWLFmD/xsNUrlkBxyYOnNp7ljP7z/FH1+bExcQxav4wDIwMso0X4Mm9p0SFy5m4fDTB/i/VYr5/7SHmlub0Hd+T82ox/4G+gR7vQ8Nxn72RMvalNJZt0Loex7afYOySESgUqfw9YDaVa1VCHiHnyJZj6OrrqsWiqd6s8T4jKlzO+OWjCPF/yc6Vexgxb0hGvFZm9BnvwvnDl7hw5DK/dWrCzlX7aNOrJQXs8qvq6TW2m+rvLYt34NjUAYCWLi1UMayfs0ltcHZkyzGMTDNeQ69W356Orm2RR0SzYNTSbAdnj9PbeNLysQT7h7Bt5S5Gzx+e3i8eYG5pTr/xvTh3+CLnDl/kd6dm/LP9OGa5TJFHRmfqD/9Qs7EDVevac+7wRY7tOkmLLs35Z/txxi8ZhUKRyrQBs7CvVYnYmDgcGlbDeYiTWix/uvyh6m9rP+pvajHffUJUeBRuK8cT7BfCthU7GbNAeUHSd1wvVbmNC7dQu5nypL/HfR+j5g1HR0+HCT2nUKuZI0d3nsC+ViVqNqnByb2nOb3vLC2df+fItmNZ1k8ikTBq3nC0dbTZunwHNy/dxqFBNao3qEbngR2RR8iZPWJBtoOzA6v/wTJfLpITktWmn997ibIOpbBvWIlLB724fNibRp3qUbFOeVr2aU5MZAxrxntQqloJctlY4DqnNxKJhB0L9hD0OJgiZQoTH5NAv5k90TfKeNj68Y2nmOYypfOoDlw9eh3vYzeo374Ogxf2AyDyXSQHVh3JdmDmc9eXqPAo/l7lRqBfMJuXbWXiorEADJzQT1XOfcFG6v5Wm4T4BA5uPcLU5RNRKBRM6DeFanWqEBsdR81GDvQclvGsUXZl37wMxffuY2atm6Z23AR49yaM+zceYu9YSWO8AHe338XY2oiURIXa9KS4ZApWL0ilLpXVpj8+9hg9Uz0SohNV097cf4OBuT7V+1TH77wf/hf8KdqgKE+OPqbe2PqkpaZxZvpp8lXOR4I8Ad8jvmjpan223v+v+vTpQ58+fTTOs7CwwN3d/avq+ya3Na2trX+ogRlA+fLl2bhxI3v27MHX15fQUGWGasmSJaSkpHx1fSYmJhw9elRt2p49e8idO/cnv3fv2gNqNVamNAvaFSBGHpOlzLvX74iKkFO0tB0A+obKA9Hr4DeqjFWQXzBlKpcGwL5WZfx8/YiRxxIdFcO+TQeZ1H8aF45dyrYsgF0pWwAMDPUx/MTg4c61u9RtohwoFrYrRIw840B+8tAZcuexYvwAN2aPm09UpFxVJ8CroNeqgdQLv0DK2ytPnNVqV+WZz3NehbzGtkQRtLW10dPTpXiZ4gS/CCEmOhYjE/XfgYmRxyCPimbnhj2M7jOBs0fPa4z3wfVH1GhcHYACtvmJkceq5ukb6BEbHQdAdGQMxmbG6dOV8b4JCaVgpsFDwJNAkIBVXqssyzmw4TCturUAwOeWL9UaVAGgaj17nj9StnF8XIJq+33Kg+s+1GhcLT3mfMTK41Tz9D6K2UQVs54q5g8DHk1l/R75U7pKKbR1tNHT18WutC2vg15jmScX/Sb2wipPLrVYNNX7sYc3fKjRqCoA+W3zEftRG8elxxATpWzj2OhYYuQxHN58lBkD53Ll+FW1+sLevEceIce2VGG1GEJD3qrF8OJJIBKJhNyZtkeRkunfMdTDwCj7tn5w/WG2/ULZbrHp7RatauM/Xf6g/h/qF2vB/i8pXUk5WKxcswJ+vgE8f+RHmSql1dr4VdBr4mLiMDQ2zBJLdv3tY/evP8Qx/XhRwE495g/evQ5DHiHHrrRyf9bR0yUuJp6EuET09HWRSCQ8uuVD9QbK7VWtXhWePXwOQJserWjQsp5afQXtCqCto7zoNDQ2RFdPOXi3K1VEGftnjhddx3bErlyRLNOf3fGjYl3lgK5C7XK88AlULq9ERt/9sK/opsednJRMXHQcuWyUfTQxPhE9Qz21enUNdImPiQcgNioWQ1P19j7heYbGXRpkG+/da/ep1aQmAIXsChCt4Zj89vU7oiKiKFbajqcPn1G+atn0ba1HsTJFeRn4itiYWIyM1Y9Z2ZU9c+gcVnkscRs4nfkTFiOPzHhAfOuqHfzZtWW28QI49HPAqkTWY1JyXBI6hjpZppdpVQa7enZq07T0tEiKTQIgKToRXWNd3j8Pw7qMNTJtGVq6WuSyy4X8tRxDS0Oq93PA0NLws/XmJIlE8t3+fWvfZHAWEhLC8OHDGTt2LEuXLqVHjx60atUKf39/AHx8fHBxccHZ2Zk5c+YAsHv3bpycnOjSpQsjR44kKUnZadq0acPMmTNp3bo1Bw4cYNq0aXTq1ImhQ4eqlrds2TK6du1Kly5dePjwocaYPvzgW0xMDDKZDHNzc1atWoWvry89e/bk6lXlyeLq1av07t2b3377DW9v72zXsXXr1uzdu1f12dvbm7Jly5KWlvbJtomKkGNiZqL6LJXJSE1NVStzeMcxmndopvp87/oDRnefwLp5G2j8Z0NAeRC5dv4GAA9uPEShSCX01VteB72m90gXJi4ey6n9Z4gIi9BY9oPkpGQ8Fm7mz+6tPhFzFCbmGTHLMsX8Kvg1JmYmzF49nVoNHdm+biegHNANdR7Byjlr+K2N8tZG4aKF8TqnbNN7N+6jUCiwyZeHxw+eEBcTR0J8Ak99nqFQKEhMSOTK2auM6j2OtQvXk5KSwpuXobwKeo3rqL5MXzaZY/tOEB4WniVeeUQ0xmYZB0mZTKqKt3j5orwKfM3orhPxOuVNlbqV0tvlERN6TmXDfE8atK4HQGJCIjtX76FNj6wHyqjwKP6PvfuOjqJqAzj8291kN23TO6EkoRMSAqGFJl1RQOkoCCKgCHYRUZqogAgiRZEiLaA0ARu9lxQIBBIIBEgCJAFCet1s//5Y3RCTQPAzoHgfDudkZ+/ceWd2duade+/M5mblUbueqftDp9VhYWG6qrRzsDUnSBKJhM9en8uct+dz6dzlSrdxfk6+OVGsLOZJw6YSvi+KFp2am2OeMmoma+atp+uznSotm5+Tb042AOzsS+OrSEX13i9e6V3x1vs9hsnDphOxL4oWHYO5czOT9JR0XnzneSZ++RYHfzpKbmauef7dm/bRY2BX8+vzp+KZNuoT1s7fQJe+phjUJWo2L9vGsy89Uy4erUbL+oUb6T28V6XrlZ9TUGY73L2NGwTW4+b1W0wc9hEn9kUS0ql5ZdVQ09+HU0dPm+KMvohBbyi3jZX2thQVFKEp0XDqcDQzxs0ibOH35gtB0/42g9Xz1tH19/2t4pjzK435Dzs37ubJQT3Mr58e0pOPRk3n/WEf8sQzHX/fPnfvn3YUFpRP8v4sIfYyqclpBLUu7W7TarSsXbCevi/2vu/8f6bT6pBZyACwtbcxJ1QAOo2OH7/+iW7PdzZPW/fZD8x8YQ5evp4onUq/z0veXcbSSStJjEsGwC+gDuk37jB71HxOHzhLYPvSltOCnALyswuo4e9daVx/PibLKjom//Abzwx+6q7yd3/Wpu2pLtEQcSiKyWOm8d2Cteh0ukrL3kq5jb2jkk+WTie0Sxs2rTSdS/b/fBD/hr64uN9/wHhFdGo9KadS2f/Jfs6sP4NBZ6i0rFt9N/Jv5rPrg51cj7iOTwsfSvJNSdof5HYKcwInPFzVPubM3d2d1atXs3fvXjZv3swHH3zAtGnTWLJkCZ6enhgMBpKSkti7dy9hYWFYWFiwcuVKNm3axPDhw0lJSWHNmjVYW1vTrVs35s+fz7Rp0xg7diyJiYmkp6eTn5/P+vXryc3NZdKkSSxbtqzCWIYPH05iYiJvvPEGcrmccePGER4ezsqVK1EoFERHRyORSFi5ciUXLlzgm2++oU2bNhXWZWNjQ3BwMBEREbRt25awsDBmzpxJeHj4PbeHjZ21+QodQCqVlGnW1qg1XLt8nVFvl3b3BLVqSlCrpmTcymD+R4uYs+oT+o3oy3dfruXE/giaNG+Eu5crMpmUek3qonQwHQwaBjXgdmp6hWXB1Kq1ddV2+g57pkw3aLmYbW3LXLFLJFJzzDKZlJBQ04msZfsW7Ny2B4Dg1s0Ibt2MO7fuMHvyPBasmcugkf1ZNm8lR/cdp2nzANy93FE6KBkyagAfvzMLF3dnPLzdcfdyx9XdhRZtgzEYDGxYvpE9O/bRKLAh9ZvUMx/sGgc14mbKbZxdyx7ITNu4NPmQ3LWNNy/bRq+hPWnWNpDrV27w3efrmPDxKzRt2YSmLZuQeTuTRVO/ZeaKKaxftIlnXniqwi7JoztP0PHpdndtk9K7cYoKis2Jy6Qv3wEgKz2bee8vZPbajyvcxtZ21hTftV/cHfOWZdvpNbSHOeZVn69j/Mdj74o5i8VTl/LxiikVlm33ZBvSfx/XBZSJryIV1ftnNrZ/3sal+8TWZTt4akgPgto25fqVFFbPDeOZYU/i19jP3B1ZP7Au6WkZOLo6olFruXElhWFvDjHXF9CyMQEtG5N5O4sl05YxY/mHfL94M08//2S5z+P2jXR2rPmVXs/3pFbdyluhrMvtF9Iy+8XTQ5+kWdtArl25wXefr2XCx69WWE/fF59m7YLvidh/kkbBDXD1csXGzqbcNrZ3VFLTz4fA1gEYDAZ+/G4Hh34+Svd+XczbOON2JoumLuWTFVMridmmzPFCIqngeHHlBiPeHgaYxuPt2ryPxdu/RCaTsfTTFfg18kUqvWv/zC8ukzD8mdFo5Oew39Dr9bw2dSxSmWl5t27c5sdVO+g9rNc9jxeVkUik5hiKC1TY/d7CdSc1gz1hB+g6uFOZrscXPxqKwWBg5+q9nNx7mtY9Qxj3+WgAcu7ksvyj1Uxa8Ta/frebzgM70rh1Q1Kv3mTTgh8Z8ZFprFbUntO06hlyz7hsbW0oKihtLavomJx85TovvzMSABs7G279Pg4NoLCgCHtHe2r71yS4TRAGg4GNK7awb8dB3L3dKiwrtZDR/PduyxbtmrNn+z5u3rhJ1JFTTP5iIvExFx94+wJ4BXrhFeiF0WDk/LY4Eg8nUq9bvQrLxm6JpUGvhngHeZNzPYfo1aeo3a4OhemlPSOaIg0Ke0WF8/8TSR+fX2+q/rs1W7Y0NaX7+/uTl5dHdnY2rq6ueHqaBk1KpVISEhIIDQ01X9mFhoaaW9nq1KmDvb09lpaWeHh40KJFCwB8fHwoKCjgwoULREZGMnz4cF5//XUKCgoqiMIkLCyMw4cPc+bMGaKioios07p1a3O8fzyLZMaMGQwfPpzRo0eXKTt8+HDWr1/PpUuXcHV1xcXFpVx9f9YoqCERh04CkJKcirNb2cQiJuIcgS1Lr/z0OlMrEoDSUWlumbO2tWbC1FeZtmgyqiIVHZ9sj1dNL1KSU1EVl6DXG0i8mIxXLa8Ky6pLNKxduJ5XPnj5vgfaJsGNOHHQ1LJ4IykFV/fS9WzYtAHR4WcAiDtzAd+6tdHr9JT8HrO9oz1GgylmG1tr3p7+Op8umUFxUTFdnjK1iLTu2IrPl3/KyAnDkUqkuLq7oNeZxlJIpVLsf082a9Ty5kZSCqpiFXq9nisXE6lRq/wVcYPAepw8FA1AWvLNMts483YWDs4OpticlGTfyS6zje0clBgNBvJy8rmWcI3DvxxlyfRvuXntJstnfWeu58zxswTdNebGv7Efp4+dBeDU4dMEhDQ2f34AtkobZDJZpdvYFPPpu2Iuvdsn83YWjuaY7SuI2c68jSsq69/Il9io8+h0OtQlalKT0/Cu5VlhHJXV+2f1g+px6nAl8aZn4eBsX2Ybe9b0IC35JiXFJRj0Bq5duo5nTdMDG2OjztMkpHTMVZl9/vcY8nPyuZZwgyO/HOOb6ctJu3aLlbNWo1Fr+H7JZl56f9g9EzOAhoH1zftFanLan7Zxpnm/cHBSknWnfIvsH6xtrHn1o5eZ/NV7qIpKaN+zLf6NfDl31zZOSU7Du5ZXmf34j8S07PqZ9rdKYw6qT9ShU6Ux/6lF5VxkLE1bNjG/LsgrQCaTIlfIkVnIsFXakH0nB//G/pw+Zvqenjx8ioC75vmz/dsP4ujqSL+X+poTM41aQ9ii7xnzwUt/KTEDqN2oJufD401xH4ujfvN6aNRadiz9lcFv9yuTmP3RqiaVSnFwsUejMrXe6PWm7WmjtDa3wuWk56B0Nh0jlI525N7JM9dzPvwCjVs3uGdcjZo1JOKg6XyQkpxartXqTMTZMsfkeo39iYk4V/pZJ6XgU9u7zGf9xwVyZWUbBNTjTHgMABfOXKB23Voc3XMCo8HIgmmL2bxqG6eOnSby8Mkqb18Aw++9IhKpBLndvZOq4qwirBxMXcRW9lYUZxXj4ufCrbjbGHQGdGod+Wl52HvZ37MeoXo81Ls1jUYjjo6OpKWlkZOTg5OTE1qtFn9/f7Zv386LL76ITCYjMjKSxo1NJ7c/9+3++bWvry9PPvkk48ePB0w/oVCRgoIClEolcrkcFxcXiotNV9BSqRSNRoNCoShT/93LmTFjRoV1urq64urqyuzZsyst82fN2zXjTMRZpr46E2sbK8ZOepn1X//A4LEDsbS04ELMRVp2aGEur9VqmTNxvvkk+fy4wQDERV9g47ItGDHSulNLGgebTm79Rz7LzNdnIZNJ6f5sVxydHSose+VCIsmXrzHrnS/My3pv9lvmge93a9muBdEnzvD+mI9Mid7kV1m9eB3DXh3K0wOe5KuZSzh+IBxbOxvenDIBrVbLzHdmYfg9kRwx/gUAzp2KI+zb7zEajYR2bkNAc9MJ4ospC8hIz8Daxppx75sGVB4/EM5vW3chlUpx93Ln9Q/HYSm3ZPCoAXw0fgYymZQnn+uBk4tjuXibhQZyLjKOma/NwdrGilETX2TjN1sYMOY5Box5jjXzwzAajOh1eoaOH4hWq+PLSYsw/L6NB73aHwcnez75bpq5zk8nzGXsh6YB2IX5hcgsLJArSm8G6TO8F0s/WcmeLfvx8HFn5DumdZ777gL0egMGg4FBr/SrdL/4I+ZPXvscKxvF7zFvZcCYZxkw5lnWzF9vjnmIOebF5hP7wFdNdVdUVumopMNT7fhk3OfIFZb0e7mv+cT2Z5XV+2dBbZtyLuI8n42fi5WNFSPfG8ampT/Sf3Rf+o/uy7r532MwGkwxvDYAuUJOnxd78flbXyKVyejct6M5gbsUk0Dz9s3Mdeu0OhZ8sMS8zw985Tnsnez5eOVH5jKzX5/H6A9fIiUxleuXb/DlxMXm917/bBx29uXHeTULDeRsZCwzX5uNlY0VL08cwQ/fbGGgeb9Yj8FgRK/T8fz4QZV+VhdOX2TLim0YjdCyU3MaNTOd/Ds+1Y6Z42YjV8jp//s2Dt8Xyb5tB5HKpLh5uvLy+yPQanXMn7TQvH6DXx1Q6bKCQ4M4G3GOGeM+w9rGitHvj+T7rzcxaGx/LCwtiD9ziRYdSrtgfXxr4NfIl2ljP0Eigdr1ahPUpin+jf34ZuYydm3eh6ePOy+9+2Klyzxz4ixFBcUc+c00ZrVF+2AaBNUj+fJ1Pn/3S3O5d2a/Xm5caEV+XrGTXiN70G1oZ9bP2ciRbSdwq+HCgNefJS3pFqlX01j24Wpz+VEzhnPuaByn9p1GZiHD2dOZQW8+B8CyD1ah1xswGgw8Pco0XOKpl3qyddH23/d5A31eMXVtF+UXI7OwMI+fq0yLdsGcCY/ho1emmxLvD0azbskGhr4y2HRMPhNPq46lrW/2jvZ0eboTH42djlwhZ/CYgcgsZBzbe4JdW/cilUlx93Jj3AdjsJRbVlj2yf49WPLpUsIPRGJjZ8OEKa+aEzqA86cvEBN5jjZPtLrv9gU4t+ksAf2bknoqlav7ryCRSrB1tSVkVMtK5wno35TTa6PBCAadgaAhzVAoFfi29+XAp/uRyWU0eS7AnKD/Gzzq55z9nSTG+w2S+gtSU1OZP38+CoWCMWPG4O/vT2JiIitWrGDOnDmEh4ezcOFC5HI5rVu3ZsKECaxfv56ff/4ZKysr6tWrx4cffohMJmPQoEFs3rwZoMzfM2fOpE+fPgQFBTF9+nSuXLmCra0t/fr1o1ev8uNOFi9eTEREBFKplMDAQCZOnIhEImHNmjVs27aNqVOnEhkZab5bU61WM3r0aMLCwsrVtW3bNtRqNUOHDuXatWt8+eWXLFq0qFyMd4vNjv47N3G1CnQ2HYiu5F14xJFUXT0HU6J3KuP4I46k6lq6tedkxrFHHUaVtXLrAEDknSOPOJKqa+Nuap2NzjjxiCOpuhC3dpzJqny86z9NcxfT0I9dKTsebSAP4Kmaz3IhJ+ZRh/FAmjgFMy3q/o9g+KeY2briIRzVqduPI+5f6G+yv//aaq2/WpIzoTyRnFUvkZxVP5GcPRwiOat+Ijmrfo8iOeuxbeRDW9befmuqtf7H8iG0y5cv59ix0pNeaGgo48aNe4QRCYIgCIIgVM1jmZyNHTuWsWPHPuowBEEQBEF4SB6nMWf/npF+giAIgiAI/wEiORMEQRAEQfgHeSy7NQVBEARB+G95nFqbHqd1EQRBEARB+NcTLWeCIAiCIPzrScUNAYIgCIIgCEJ1EC1ngiAIgiD864lHaQiCIAiCIAjVQrScCYIgCILwryfGnAmCIAiCIAjVQrScCYIgCILwryfGnAmCIAiCIAjVQrScCYIgCILwr/c4tTY9TusiCIIgCILwrycxGo3GRx2EIAiCIAjC/6P/r2Mf2rJ+fGZ5tdYvWs4EQRAEQRD+Qao05sxoND5Wd0EIVfPTtS2POoQq61tnIABrEqr3aubvNLLBWM5mnXzUYVRZM5dWAPx8fesjjqTq+tQeAMCiuAWPOJKqe6Pp26y/supRh1Flw+qNAuBW8Y1HHEnVednUIj737KMO44E0dmz2qEP4x3uc8pQqtZwNGTKkuuMQBEEQBEEQqGLLWYcOHdiyZQvBwcHIZDIAfH19qzUwQRAEQRCE/6IqJWdpaWmkpaVx5swZ87TZs2dXW1CCIAiCIAgP4nH6+aYqJWd/JGIGgwGpVNxDIAiCIAiCUF2qlGkdO3aM4cOH06dPH9RqNRs2bKjuuARBEARBEKpM8hD/V7cqJWdLly5l1apVODk5oVAoOHToUHXHJQiCIAiC8J9UpW5NiUSCpaWl+TbVwsLCag1KEARBEAThQTxOY86q1HLWt29f3njjDdLT05k6dSodOnSo7rgEQRAEQRD+k6rUcjZo0CBatmzJpUuX8PX1pWHDhtUdlyAIgiAIQpU9Ti1n90zOjh8/Xua1UqkkMzOT48eP0759+2oNTBAEQRAE4b/onsnZ2bNnAbh8+TIajYYmTZoQHR1NjRo1RHImCIIgCMI/xuP08033TM4mTJgAwNixY1m+3PSbhXq93jxdEARBEARB+HtVacxZXl6e+W+ZTEZmZma1BSQIgiAIgvCg/jNjzv7Qp08fXn31Vdq2bcvp06dp0aJFdcclCIIgCILwn1Sl5OyFF16gXbt2XLx4kdGjRxMYGFjdcQmCIAiCIFTZ49NuVsXnnGm1Wq5du4ZarSYpKYkdO3ZUc1iCIAiCIAj/TVVqOXvllVfw9/fHz8/vsbobQhAEQRCEx8N/bsyZWq3mo48+qu5YhH+owtwijm8PRyKV0HNEN/N0tUrN1q92kJ+Zj43ShsET+2Nla8XVs0nsCzuATqsntE9rWnQLfqCyt5Jv8+uyXWjUWpw9nRj0Xj9kMhnnw+M5uvUEep2eDv3a0eyJppXGXJxXzKmfz4BEQqdh7czT7yRncGD1EXQaHXZOtvR5pxcyS5n5/f0rDyGzlNF5RMcHKguQmZLF0Q0nCOreFP8WvgBcjrxC1I7T6HV6WvVtQeMOlT/AedPyrVw8ewm93sDYSaOo6ecDwLezV5Kemm5aryIVbl5uvDf7Tb6dtYK0azexsLTAv7Efw8YPBeDQr0fZ/9NBpFIpg8b0p2lIEzRqDcf3hnPq6GkmffGuKd70LKaMmYFXTU8AXn5vJD6+NczxrF24HktLS55/bXCl+8Wx7SeQSCQ8ObJ72f1iwQ7yMvOxUVoz5P0BWNlaUZhTyNaFOyjMLcLRzYFhHw1BVahiy5fbKcorQmGjYMj7A7FRWrN5/jbupGQgs5BRs4EPz4x5ki1fbiPzZrZpGcUlOHk4MWL6C5w9HEv4z5FoNTraP9uWFt2CK93GqjwV536LRSKR0HpoK/P0rOtZHF8bjk6tw97dnq4TOiOVSSnOU3F42RFUuSrsXO3o+U7pehbnFhP22ve8vGYkFnILdBodl49dIfnkNZ6e/NQ9671y4ipxu86j1+oJ7NWUBp3qVxhvUV4xUT9FI5FA5+EdzdPTk++wf9UhtGodds62PPdub2SWMnQaHXGHL5AQcYUh0weYy5/dF8uZ3WeRSKU88UJ7fJvVoSi3iN+W7KEotwh7N3v6T+rLL4t2kXMz5/fPUYODuwODPnquwrKV+e7rNcSeiUWv1/Pu1Lfx9a9T5v3srByGPjOcnw9vIyH+Mt99vdr8XtKVZL5aMY9avjWZ/+lXpN+6g1xuydTZH2GntGXZwhXEx11CVazi5fEv0bpdywrrVSjkHDt0gs1hW9FpdQwc1p8uPZ+oNObvv93EhbMXMej1jJs8llp+Nc3vHfjlEHu370cqkzJ07CACWzbl+L5wdm7Zg1aj4elBT/FEr46oikv4ZtYysjOysbO3483p47GxsyEu+jwbV2xBq9XRa0BPnujVkcz0TN4fNQXvWl4AvDLxZWr6+VRYr/DfVKXkrFWrViQnJ+Pr61vd8Qj/QL8u34WLtzNatbbM9GPbwmncuiHBXYII/zmSiF9P0nlwR/aFHWDkzOHIFZYsmrCU5l2bPVBZZ08nRs8eiUQiYcuC7aRcSsPb35OjW48zds4oDAYD37yzgiahDbGUW1YY84FVR3DyciwXMxIYOPVZLCwtOLj6CJejrtKofQMA8jLyuXbuBv4hvg9cNu9OPhFbTyK3kpsXpSnRErU9mqGfDsSgN7J+0g/Ub10XC3n5r93FswnkZecx45sp3EhMYf3XPzB5/kQAXp082lxu9Zfr6PCk6RmDRYXFTP5yIjZ2Nub3U5JSuXQugU+WTUMqLR218Mv3O3F0cSQ/t8A8rbiwmLZdWzPizWHl4sm8nUncqQs0D21W4fYF+GX5Tly9Xcpt46M/nqBxG9NnfeKuz/q37/bQc0Q3vHw9zWUPbTpKcJcgmrZvQtSuUxzbdoKeI7qhKirh5c9GYG1rZS478J1+5r93fP0rLbo1o7hARfjPUYz9fBQGvYFv3llOk7aNsLprvrudWBuBg5c9OrWuzHSluz19pj6DRCLh4NLDpF+5g1dDTyLWR9J6cEtcaruUq+vM9his7EuXc/bnc9g42qDKV92zXicfJ+J2X6Dv9N4YDAa2TfkJ35Z1kNvIyy1j38qDOHs7VbAfSxg8rT8WlhbsX3WIhKgrNG7fkIhtJ7FzsqU4v9hc9M71DG5cSOWlL4YjkZa2LBxYc5hOwzrgUcfNPK33G0+Z/969bD+BnZtUWrYisWfiyMnOYeF3X5J0NZlvFyzn8yWzypT5fvVGHBztAQgMDmDhyvmmONMz+Gb+t/jX9+PE4XBc3V354OOJ/LptJ79t38ngFwfSqVtHXnlzDLnZubw/4cMyydnd9apUKjat28KXy+ai1+t5/aW3afdEKApF+W0cH3OR3Ow8Pvt2BtcTb7B20XqmfjUZgBtJKcSfvcTslZ+Yv0+F+YXs2rqHj7+eikGv58Ox02jVMYRfN+2iZYcWdOzZnp1b9rB72z76vdiXjSu28OH8SSis5EwcMZlOT3WgqKCY9t3aMurtEeY4Kqv37u+38N9RpTFn4eHhjB07lsGDBzN48GCGDBly33nS09NZs2bN/xvf3yo8PJyRI0cyYMAAPv/8c/P06Oho9Ho9AIsXL+bo0aNVqm/fvn0MHz6c4cOH88ILLzy2Y/GGvD8Av6Z1yk2/ejaJwI4BADRt34QbF1MAsFTIKSkqQa3SILeWI5FIHqiswlqBRCJBq9GiKlDh4uXE9Ysp1G3mj4XcArmVnJoNfMhIqfyRLr3ffoqaTXzKTXev44aFpSk5srK1wtKqNLk7su44bfq1/EtlHdzt6f32Uzi425un3Uy4Se2gWlhYWiC3ssS7gRdZqdkVxht7Mo7Q7m0BqOVfk8L8onJlMm5lkpeTT93GfgCUFJVgbWtdpsyhX47g6unCJ6/PZsGUxeZkrP9Lz9K1zxNlyhYVFGOrtK0wnh++3ULfYc9U+N4fhr4/sML9IvFc2c/6evwNigtUFOcXc+D7w3zzznJO748B4FbybfyDTOvTuE0jUhJSAVAXq7GyUVS43Jz0HApzC6nZwIesm1nUqOv1+zaWU7NhTe7cyKg05m5vdMG7kVe56XJrSyQSCTqNDnWBGnsPe0oK1ZQUlBD94xm2TdlBwpHL5vIZSRkgkWDvrjRPCxnQgsbdGt233rzbebj5uiCzlGGpsMSjnjvZqTkVxvvsu89Qq0nNctM97t437aywVJj2zQ5DQgnuGVSm7Nm9sTi42xP24Q9snbOD4rxiVIUlFOeXcHxTOGve30DswfNl5sm9k0dRbhHe9b3uW/ZupyJO0/XJzgD41fUlP7+gzPuXL15BggSvGuU/g3XL1zPs5ecBsLG1ofD3efNy83F0cgSgYRPTxZGNnQ12SrtK642PvUiLVsHI5XKsra1pFNCQG9duVBjz2ahYOvQIBaC2fy0K8wvN7+3/+RDuXq5MG/8JX3y4gPzcfG6l3sa3vi+WlhYorBTUa1KP1GtpxEWfJ7RrGwDadmlNQpxpf1FYKSguLKakuAQrGyskEglFBUXlvnuV1StUnVQieWj/q31dqlJo06ZN7Nu3j02bNrFp0yY2btx433k8PDwYOXLk/xvf3yowMJA1a9awdetWLl68SHq6qato4cKF6HS6+8xdVnh4OFu3bmXp0qWEhYWxevVqjh07xv79+6sj9H8kvVaHzMLUzWdjb0NxoanFoGP/UBZNWMqXryyiZc/mD1wW4PvZm5n94nw863hg52RHYW4htg6lBzNbexuKC0pbKB5UanwaGSmZ+AXXAeDc3jg863qgdFX+X2XvVpRbjI196VWvtdKaksKSCsvm5eRj71han0wmw2AwlCnz28Zd9BrUs3SCRMLH4z/jszc/5+LZBMB0gLd3VDL9649o06UVW1dtrzQ+dYmaqMOnmPrKTNZ8td78HTj4y2H8GtbB2d35nutXGZ1Wb/6sbe1tUBWqyL6VTUZqJs+93ocxs18i4teT5Gfl4+XryfnjFwC4GpOIQW/4Y9X49r2VLP9gNUlx18rUf/THE7R/znQydfFy5vrFG5QUlaBRaUi5lIr+T9utqvZ+tZ91r23AubYzNo7W5Kfnk3szj05jOtBn6jOc33uBopwitGotEeujaDmwao8U+nO9Dh723L6cjqZYg7ZEy52rdzD+xZhT4lPJuJ6Jf/PKezWyb+ZgY2/Di3Oep3H7hhz94QS5t3PJvpnNU+N68MIngzi96ywF2aVJSdT2U7TuEwJw37J3y83JxcHJwfz67v24RFXC8kUrGfHK8PIxZuWQlZlN3Qb+ADRtFsD15BRG9HuZ/bsO0KFL6dAEjUbD4rnfMOzloZXWm5tdNg4HR/sySdfd8nLysHcqvaiS3hXzrZRbKB3s+XTpdEK7tmHTyq141vAk4fxlU8KlKuHKhavo9Xq0Wh0WFqaEWelgR2GB6QKrz9CneW/kZN58/j269jYlrmq1mshDUUweM5XvvlyDTqertF7hv6lK3ZppaWl88803FBcXM2fOHM6dO0erVq3uOU9qairz589HoVDg7e1NTEwM2dnZLFiwAD8/P+Lj45k719TkHBAQwKRJk9iyZQvbtm1DKpXi5eXFrFmzkMvl9OvXj5CQEE6ePMnIkSOJjY0lPj4eDw8PFi5cCJhavKKiojAajUyePJmAgIByMdnZma60CgsLkclkODk5sXTpUi5evMioUaPMv3wQERHBunXrSEtLY/r06bRp06ZcXevWrWPmzJnmOuVyOR999BETJ06kW7du5co/jiRSCQaDAalUiqpQhZ2DLYW5hRzfEcGHYe8htZCy6YsfqVnf54HKevl58vzkQRgMBvas2c/pfTHYOtqSdbO01UlVqMLOseJWn3sxGo1E/ngSvc5A77eeQiqTkpWWTULkVQZOeZYbF1L/UtmKKGwV5NzKvSvmEmwcKu6isLGzpqigtCtKIpGU6ZbUqDVcu3KdkW+XnoA++up9wDR27PP35vNF2CxkMhnBbU0tJy3aBbN/+8FK42vWJpBmbQIxGAxsWbmNAz8dpmnLJpw6cpqJc982J3wPSiK567MuUGHrYItUJqVWw5rY/p6s+gbUJvNmNl2GPsGOr3/h7OFY/IN8cfJ0AmDM7JcAyL2Ty3dT1/HusjcA0Gq03Ey8Rd/XTK16NvY2dH2+M6umhuHgao+zpxPOHo5/Ke4eb3XDaDAS+cNJLh1OwM3XFY967lgpTV2XXg29yLuVT8KxywQ/2wyFbcUte/ert1HnhoT0b8Gvs3dh52yLvbs9Srd7J/p/ZjQaCd8ahV6np+87TyOVVX6dLZVJqRtiap2s19Kf0ztNY89q1PfGxt7U8lqzsQ85N3NQOtuh0+i4nXyHnq+YjmP3Kvtntna2ZZIgqURq3o+/nv8tQ0cOxq6C1trdP+/hqT49zK9XLFnF4OEDaNOhNVcSrjLvkwVMm/MRKddTWbt8PUNHDMK/vl+l9dra2ZKWctP8uiC/sEyydjcbOxuK7mqplkpLv3symYwW7UxjGEPatWDPtv0oHewY+FI/Pnv3c5zdnPHwdsfdy73Mfl+YX4SDoz252Xn8umkXy3d8jYWFjEUzv6ZuI3+C2zQjuE0zDAYDG5dvYd+OAzw1oGeF9QpV9zjdsFillrMpU6YwatQosrKyUCgUfPfddw+0EHd3d1avXs348ePZvHkzANOmTWPOnDmEhYUxceJEkpKS2Lt3L2FhYWzYsIGGDRuyadMmAFJSUpgwYQJbtmxhwYIF9OrVi40bN6JSqUhMTCQ8PJz8/HzWr1/P119/zeLFiyuNZfjw4fTo0YPu3bsjl8sZN24cjRo1YtWqVbRta+pWkkgkrFy5knnz5hEWFlZhPTk5OXh4eJSZ5uzsTFFR+e6ox1XNBjWJj7gEQNyxC9QN9qcorxipVIqlwhKZTIaNnTW5mXkPVFZVZGpdkkql2LvYo1ZpqNXAh4ToK+h1ejQlGm5fS8etpusDxxyz6xy2Tna0H9LWfEKLP3IJo9HIT/N/48TGCK6cTCQh4soDla2Id31Pks5cQ6/To1VrybyeiYtPxa1RjYIaEHXoJACpyWm4/KnV6mxkLE1blr3g0OtMV9V2SltzS1W9gLrERJwD4MKZi9SqW75L7M/zS6VS7BxMJ9oTeyMwGA0smv4NP67aTvTxM5w8El1pHRWp1dCHC+EXAYg9foF6zf1x83El/Xo6apUag95A6uU03HxcsbJRMGTiAMZ+PoqSYjUtujYzxfZ7i4G10hqZrPQmjEsnL1M32L/M8pq0bcRrX46h1+ieSKQSHFwrPgnfi7pIDZguOGydbdGW6HD0ciQ7JQeNSotBb+BOYgaO3g5kJGYSv/8ie77cR05qDgeWHHqgegF8W9ah3yd9aTusNUjAzqV8onMvp3edxc7Zlo5D290zMQPwaViDq9FJAFyPu4GHrxsuNZzIuJGJRqXBoDdw68ptnGuY9rmr0Un4BtU2z3+vsn8WGBzAkf2mYSHXEq/j5mH6juZk55AQf5lft+3i40mfcT3pBnOmfWGe78ThCFq3b21+nX4rHWdX0zKcnBy5k56BukTN1/O/5b0pb5kTs8rqbRjQkJPhp9BpdZSoSki+eo1adWpVGHPjZo0IPxgFmMZsuriXji9s0LQep0+YuuDPn7lAnbqmOlp1DOGzZR/z4oQXkEgluLg7Uz+gLiePmr4rkYeiCGzVlILcAqQyGQorOTILGbZKO7LuZJf57ikdSj/7iuoV/puq1HJmMBjw9y89IBYXF9+jdHktW5rG5vj7+3Po0CGys7NxdXXF09M0MFgqlZKQkEBoaKi5WTg0NJQtW7YAUKdOHeztTc3OHh4e5l8o8PHxoaCggAsXLhAZGcnw4aZWhXs1BYeFhaHRaJgyZQq+vr60bt26XJk/pvn7+5Ofnw/AjBkzSExMRKFQsHLlSuzs7MjIyMDNrXSAbFZWFo6Ojg+0bf6Ndq7cQ48RXekypCMb527l+I5wXLxdeG58byzkFtRsUIOv31oGEgne/l40CKlHrQY+VS57cvdpTu+LQWYhw9nTiX6v98FCbkFI92C+eWcFlgoLug/vWuakfT+H1hyl4wvtuHIqCXVRCXEHTONm6rXyp8PzoeZy1+NSSDqTTIO29dj08bYql62Ijb0NgV2bEPbBRizlFnR4PrTSE2lwaDNiIs4xfdwnWNlYMeb9UWz4eiODxw7AwtKC+DMXCenQvMw8s975AoNej8FgYMgrAwHo2a8b33y2nMiDJ7GxteHVj0ZXtDgAIg+eZM+2/UilEty83Bg7aVSZGywunLnIuchYWnUKudemNftt5W56juhGlyGd+OHzLRzfEYGrtzPPTTB9fl2f78yy91chlUlp83QrlE52XI1JZPfa/RiNRpq2a4JfoKl7buWHazHoDRgNBp4aVdqikhSbTJO2Zcd1bZi9idw7eSis5Tz3ep8qxfqH8LBIWg9pydXwRC4dTkBmIUPpruSJsR2RWcoIGdCcnz7+BalMQpPujbFxtGHQ3P7m+bdP+4muEzpXWn9F9YKpq7MwsxBLK0s6julQ5Xj3rz5M52EduBJ1lZKiEs7tiwOgfuu6tHmu4t6MkKeD+fmrnVw8fgmFrYLeb/bCUmFJ+8FtCftoI1KZlOZPNsPOydTydD3uBvXblO7T9yr7Z206tCby+EleH/U2NjbWvDvlLZYtXMGo10ay/PtvzOXeHP0uH8w03fCSn5ePhaVFmcH6o14byVezF2EwGNHpdIx7ayxJV5O5cvEKk14vfXLAJ/OnV1ivQiHnyT49eX3U28gVcl4a9yIWFhUfL1q0C+Z0eAwfjp2OtY0V4yaPYd2SDQx9ZTBP9u/J4k++IfxgJDa2NkyY+ioAX05dRMbtTKxtrRk7cRQA/Uc8y1czvubXTbvw8vFg7MSXsZRbUq+xHx+MnopEAnXq1SG4bRAn9kWwc+sepDIp7l5uvDZ5bKX1ClX3OD1KQ2I0Go33KzRjxgz8/Pz45ZdfGD58OIcOHWLBggX3nOfubs0xY8bg7+9PYmIiK1asYNasWfTt25d169bh5OSEVqslOTmZefPmsXTpUmQyGatWrUKpVDJw4EAGDRpkbnG7+++ZM2fSp08fMjMzSUhIYPz48YDpTh1ra+tyMRUUFKBUmroPPv/8c1q1akXnzp0ZMWIES5YsQalUsnjxYoKCgujYsSNqtZrRo0dX2Hp28OBBtm/fzhdffIGVlRUlJSVMmjSJwYMHExoaWq78v9FP17Y86hCqrG8dU3KyJmH5I46k6kY2GMvZrJOPOowqa+ZiOvn/fH3rI46k6vrUNj1OYlHcvY9X/yRvNH2b9VdWPeowqmxYPVMScau44gH3/0ReNrWIzz37qMN4II0dmz3qEP7xxh5866Eta3mXr6q1/iq1nE2bNo0ff/yRgIAAcnJymD179v+1UKlUyuTJk3n11VeRy+W0bt2aCRMm0LFjR4YOHYqVlRX16tXjww8/rFJ9Xbt25ejRowwdOhRbW1v69etHr169ypVbs2YNERERSKVSAgMDeeKJJwDo3LkzL7zwAlOnTq3yOnTp0oXi4mJefvll8/iEYcOGPTaJmSAIgiD8mzw+7WZVbDnTaDRlXltaWj5WA++EiomWs+olWs6qn2g5q36i5ezhEC1n9/fKQ2w5W/ZPaDkbMmQImZmZ1K5dmytXrlC7dm0sLS358MMPady4cbUG+FctX76cY8eOmV+HhoYybty4RxiRIAiCIAjV5XEac1al5MzPz49169ZhZ2dHVlYWX375JRMmTOCDDz5g7dq11R3jXzJ27FjGjh37qMMQBEEQBEF4IFVKztLT083P83JxceHatWt4eXlRhR5RQRAEQRCEavefaznz8fFh2bJldOrUiVOnTmFr++AP/xQEQRAEQRDur0oPof3kk09wdnZm06ZNlJSU8OWXX6LT6fjoo4/uP7MgCIIgCEI1k0gkD+1/datSy5mFhQUDBw7k2rVr1KlTxzy9QYMG1RWXIAiCIAjCf1KVWs7+MG3atOqKQxAEQRAE4S+TPsT/D2NdqkzcACAIgiAIglC9qpSc/fEQ2t69ewOQkZFRfREJgiAIgiD8h1UpOXvjjTfQaDQMGjSIjIwMXn/99eqOSxAEQRAEocoepxsCqpScvfjii7z99tukpqby5ptvMn369OqOSxAEQRAE4T/pnndr/tGdGRISglQq5eWXX2b+/Pn4+/s/lOAEQRAEQRCq4j/zENqXX37Z3HxnNBpxd3fn888/RyKRsG7duocSoCAIgiAIwn/JPZOzsLCwhxWHIAiCIAjCX/afaTn7w7Vr19i0aRN5eXnmx2nMnj27WgMTBEEQBEH4L6pScvb222/z2muv4efn91DuUhAEQRAEQXgQj1N+IjFW4cmyo0aNYtWqVQ8jHkEQBEEQhAf23olJD21Z89p9Xq31V6nlLDg4mM2bNxMSEmLOTH19fas1MEH4K0YfePNRh1BlK7suZMbJGY86jCqb0WoGAAvOzXu0gTyAt4PeA2D26VmPOJKqm9ziQxbFLXjUYVTZG03fBuCz058+4kiq7qMWU9hwZfWjDuOBvFDvJT4+9fGjDqPKprd8+I/ckvL4tJxVKTm7efMmN2/eJCYmxjxNjDkTBEEQBEH4+1UpOROJmCAIgiAI/2SP05izKiVnhw8fZt26dRQXF5unbdy4sdqCEgRBEARB+K+qUnK2aNEilixZwubNm+nevTvh4eHVHZcgCIIgCEKVPU7POavSb2sqlUq8vb3R6/U0adKE48ePV3dcgiAIgiAI/0lVajlr164dOTk5SKVSpk2bhsFgqO64BEEQBEEQqkzyX7tbs3fv3jg5OfHWW28RHx+Pn59fdcclCIIgCILwn1Slbs2JEycCpjshmjRpgrW1dbUGJQiCIAiC8CAkEslD+1/dqtRyFhQUxIIFC2jevDkymQyA9u3bV2tggiAIgiAI/0VVSs7+aCmLi4szTxPJmSAIgiAIwt+vSsnZhAkTKpy+bNkyXnnllb81IEEQBEEQhAf1n3uURmVOnDjxd8UhCIIgCIIgUMWWM0EQBEEQhH8yyf/X3vSP8n8lZ0aj8e+KQxAEQRAE4V8rOzubtWvXIpFIeOutt8zTb926xcCBA/H19QVg+vTp1K1b9551/V/JWYcOHf6f2QVBEARBEP4Wj3rM2Zw5c6hVqxYlJSVlpufn59OrVy8+/PDDKtdVpTbA+Ph4Xn31VYYPH45arWb37t0AjB079gHCFgRBEARBeDzNnTuXli1blpteUFCAvb39A9VVpeRs9uzZfP755wAoFAq2bdv2QAsRBEEQBEGoTv/Uh9CqVCr27t3LkCFD+Oyzz9Bqtfedp8rdmg4ODuaACgsLHygwQXjY7Cxt6V7zCQwY+Slpp3n6iIZDcLdxBcBKZkVWSTbfxK3CQmpBG48Qgt2asjh2BQBOCkc+avkO6cV3AFifsIVbRenmugbXew6dQcePib/gY+fNwLp9sZRZkqfOZ+WFMPRGfYVlK1OSX0LCngQkEgmBAwLN04uyitg3Yx9KTyUAISNDcKjhQGp0Kpd2XcKgM9DgqQbUblMbgKSjSVw9eBWJVELT/k3xbOJJSV4Jp1afoiSvBBsXG9pNaIe2RMvJ706iylEht5XT9tW2WFpbotfouRZ+jdTTqXR6t1Ol8aryVcT+dh6JREKrISHm6Vk3sglfG4lOo8PeTUnn8Z2QyqSknb9J9JbT6LV6Ap5sQv2O9VAXqTny7TFU+SosrS3pOqEzCjsFEeujyEjMQFuipc0LragRUANtiZYj3x6jKKcIha2CLhOeQG4jR5Wn4sjyY6jyVNi52tH9ra733Mbxu+JBIqH5oODy65SnYuubPzJ0+VAs5DJOLD9BbloeUgspbv6uhDxvWs8rh6+QcPAyUqmEZgOC8Q7wQqfRk3QiiRvRN+g20RRD9o1sojdEo9PosXG0psP4DsgsZER/H01mUhbaEi0hQ1vg1cSr4m2cp+Lcb7FIJBJaD21Vuo2vZ3F8bTg6tQ57d3u6TuiMVCbl4DeHyUnNQWohxaOeO6HD26IuUnNo6RHTNraypNsbXbGyUxAeFsGdxAy0Ki1th7XBp2kNU8ypOZzceIpGXRtSO7gWADqNjsvHrpB88hpPT36q0u37xza+uOsiSCQED2pW4Tpte3M7Q5YPRiaXocpTEfldFCV5Jdi62NDxjY4PVDZ8eQQF6QUAaFVa7NxsafRUY85uOWuuJ+dGDj2n9sCpllOFMRflFRP10ykkEgmdh5cuPz35DvtWHUSr1qF0tuO5d3sjs5RxKeIyEdtPotfpaftsK5p0bET6tTvsXXkQrVqLk4cjfd9+GqlMSlFuEb8u2U1RbjEObvb0n9QXjUrDL4t3UZBVgLXSmmffeQaFjQKdRkfc4QtcirjM0OkD77mNE3YngASCBgaVrkdWEXun7zUfK1q+1BKHGg6kRKdwaeclDHoDDZ9qSO02tclNyeXMhjPo1Drs3Oxo80obpDIpMT/EkJ2cjValpdmQZng28SRqRVSZbWzrZkvHtzpWWK9QXocOHejQoQMGg4FFixaxefNmXnjhhXvOU6XkrHXr1syaNYucnByWLl1KvXr1/paABaG6DKr3LHdUmSik8jLT117aaP57aP1+RNyKBqBnrS7ka/Kxk9uZ37exsOZUegybrmwvV7+zwolGzvWJy4wHTDfHLD63HJ1Rz4C6fWjm1pTTd85WWLYyMd/HoPRQotPoykzXFmup1boWzYc1N0/Tlei4uOsiXT7oglFvZN+n+/Bp7kPhnULuJNyh+7TuSKSlV3dnN52laf+mONZ0NE9L2J1AjeAa1Amtw+V9l7ly4AqNn2nMxZ0XsXa0Rl2gvme8Eesisfd0QKcuG6+9u5JnpjyFRCLh8LdHuXM1A88GHkRvOc2Tk3piIbdg2+Tt1OtQl5gd56jb3h+/1r5cPHCJ2N/iaDk4hBb9g5FbyynMLOTwt0epEVCD2F/jqB1Si3rt63J+9wUu7I0n+NlmRG44ScvBIbjUcr5nvACn1p9C6WlfLuY/xP0ch5XSyvxaU6Sh+6RuyG1K96Oc1BzSE+7w9IxeZbbxhd/OY+1oTUlB6XgTCRK6vtcVmaWMUxuiSYlOoU6bOgQ9F4SltSVFWUWcWH6i0uTsxNoIHLzKx6t0t6fP1GeQSCQcXHqY9Ct38GroibpIzTMf9UJhqzCXPbM9hnrt6+Lfxo/4/Rc592ssrYe0JGRAC+TWcgoyCzn0zWF8mtYgP6OAM9tjsLQqe2o4+/M5bBxtUOWr7ruNo9efRumprHQbn//5PArlXfH9EEOzAUEVJk5VKRs6tq3575NrT+LX3g9Xf1d6Tu0BmBKW6PWnK03MAPatPICTtxPaP8csgSHTBmBhacG+VQdJiLpC3RA/IrafZPhnQzDoDax5fz0N2tTDycORYZ8MRiKR8MuinaRdvknNRj7sX3OYJ4Z1wKOOu7nayB2nqN+qLk2faMKpX08TvTOGdgPaEL4tCjsnO4rvs53PfH8GpYcSvVpfZrq2WEutNrVoMayFeZquRMelnZfoMvn3Y8UnpmOFrZstnSd1RiKRELUiiqzELNzquxHwbIB534xaEYVnE09aj2ltri96XTS+7XwrrVcml90z9ur0T/3hc51Oh4WFBVKpFEdHxyrNU6VuzQkTJtC5c2f69u1L/fr1+fjjjx8osPT0dNasWfNA81S3yMhIhg8fzqBBg5g5c6Z5enR0NHq9aYdfvHgxR48evW9d27Zto2fPngwfPpzhw4eTkJBQbXELVbMqfgNXchIrfd/ZygmlXMm1ghsA/HZtL8duRpYpY2NpTZGuuML5+/k/w+7rB8yv04puofu9paxYq0Kj11RatjJtX22LW0O3ctM1xRrktmWTzMzETDwbeyKzlGFhZYGrvyv5t/JJPJKIrYstB2cf5Pji46gL1GiKNGgKNVz46QL7P9lP8vFkANLj06nVytQyUrNlTTKvZAIQ8GwA/k/43zfeLhM649XIs9x0SytLJBIJOo0OdaEaew/TVbyF3AJNsQZdiRaL38tk38imRhNvAGq3qMWdxAwA5Nam9c27nWdOutIu3MSvjR8Afm18Sb98B3WhmpKCEs5si2HHtJ+5fPTKPWPu8FoHPBp6VPheVnIWIMHOvTRB15ZosbS2LFPuyqGr2LnasvuzPRxeeJiSfFMyFvRcEPU71y9T1qmWEzJL08lKYSvHQmFKev6oM/92/j2Thm5vdMG7UfnETW591zYuUGPvYRrPolVpyySSYGrJrBFgahWrE1KbO1fv/F7H79v4Vh4utV0AsHdT0u31LijdlGXqCBnQgsbdGlUa593av9YOj4buFb73xzZWupvqVxeqUReqidsRx+6P95B4LOkvlQUozCikJK8EV3/XMtNjt8XS9NmAe8b87Lu9qd2kZrnpHnXcsbA0fWZWdlZYKixJvXQT36DaWFhaILeSU6O+N5mpWcit5ebPRFVQgpOnI6rCElT5Ko5vimD1++uJPXgegOTY6zRu3xCARu0akHopDYCOQ9rRvGdQuTj+LPTVUNwblN/GmqIKjhVXM/Fo4mE+Vrj4u5B/K9/8PdVr9KiL1Ob9/o99s+B2AY61HMvUVZRZREl+CS7+LpXWK5T64osv0Gg07N69m6FDhzJs2DAuXrzIwIGVt4r+ocrdmp6entja2gIQGxtLYGDgfeYo5eHhwciRI6tc/mFQKpWsXbsWqVTKG2+8YV6nhQsXsnLlSvNviFbVyJEjGTp0aDVFK/zdetTqzP4bR+5ZRi6V08ItiADnhiTn32Dr1Z/QGw2092rD9YIUckpyqWFb9sRZ18EXbztPdl3fD3DPslWlV+tJOZXCrbhbOPs5EzwkmJL8EhT2pS0Kcjs5miINBbcL8Ar0outHXbkRdYO47XH4dfAj/3Y+3ad2R6aQcWjOITwDPDFoDUgtTNdnCjsFmiJNZSE8sP0LD5J2/iaNuzfC2sH082+BzzTlxw+2I5VJaTnYdGXvUtuZpJPJNOrSkLTzNzHoTY/nSYlNJWrDSbQlOnpN7mnaDlo9MnO8VqiL1OTfySfvVh7PftIHC4UFv3yykxpNa2DrZPNA8erUOk5vPM0Tbz7BgfkH73pHwu5P9iCzlBL0XBAeDT3Iv51PjaAaPDX1Sa5FXuPstnO0Gdm60roB0hPukJuaS0AfU5JwM+4m0T+cRqfWmbtAH9Ter/aTej6NJt0bY+No/Ue47Jj+MzILGSEDWuDd2AuX2i4kRSXRuGsjUuPSMBgMAKScSyF8fRQ6tZanJ/f6SzE8CJ1ax5mNMXR6syOH5h8GoPBOIfm38nlyxpNYKGTsm7UfrwBP5DbyKpe1+f2zjt95kUZPlk0gVXkqVLkqnGvfv1X1Xm7Ep5JxPZN2/dsQf/wSNval+5e1vTWqQlOCvu2Ln0k+d50WTzXD1tGWW4npZN3M5qW5w7FUWBA2ZSO+zer8vi+bzjHWytL5/186jc50rIi9hYufC8FDfz9W3NX6ePd3/cTXJ0iPT6dul7pYOZhajG/F3eLsxrPo1DqeeO+JMvVf3HmRBj0bANyz3kflUd+tCaaextatTceDiRMnAvDMM8/wzDPPPFA9VUrO3n77bVQqFT4+PhiNRtOYmAdIzlJTU5k/fz4KhQJvb29iYmLIzs5mwYIF+Pn5ER8fz9y5c9Hr9QQEBDBp0iS2bNnCtm3bkEqleHl5MWvWLORyOf369SMkJISTJ08ycuRIYmNjiY+Px8PDg4ULFwKmFq+oqCiMRiOTJ08mIKD8VVOTJk3Mfzs4OGBjY8PSpUu5ePEio0aNMv9kVUREBOvWrSMtLY3p06fTpk2bKq+38M9kIbWgpl0NNubf+8aWC9mXuHDyEhIk9PF7ig7eoVzMTiDYPZAl51ZQ37Fs69JTtbshk0j57sJ6jBjxsHartOyD8Ar0wivQC6PBSNy2OBIPJ2LraktheunYT02RBoVSgVQmxTvI1BLlHextHnvm4u9iPpC61XczjR+RgtFgRCKVoCnSYGVvVeHy/4pub3bBaDBycmM0CUeuUDu4JnE7zzPsm6GmsVFfH8bd343g55pxfFU4V08k4d3EC6Wb6eq9ZqAPNQN9KMgoYO+XB+g/+1kkEsld8aqxtrdGIpXiXtfd3BXp1cCD/Nt5D5ycnQw7RUDvpuVanXpM7g6Yusb2zz1A38/7IJVJ8Glmaonyae5DwoHKW8qNRiNxv5zHqDPQ/rX2SKWm5NK7qTd9mnpTmFHI4YWHeebTBztwA/R4qxtGg5HIH05y6XACjTo3pM9UUz0FmYX8NmsnQ74cRIt+wRz77jhXTlylRhNv7H9vFasZVJPBQTXJzyhgz/y9DJzT/4FjeBCnwqIJ6N2kzDaWyCS41nXF6vd9072BOwXpBSQdT65yWRsnG/QaPTnXs2k1ouydcolHEvHvdO/nSd2L0WjkxNZIDDoDz77zDFKZFIWNguybOeYyJYUl2P6erPWb2AejwcjBsKOcOxCHp58HNep7Y2NvSp5rNfYh+2YOEmnpvnz3/P8v70BvvAO9MRqMxP4Yy9VDV7F1szWPF4PSYwVAu/HtMBqMnNtyjuRjyfh19MOrqRdeTb0oyizi2KJjPDnzSQD0Gj25N3IJedE07tLSxrLSeoX/X5W6NW/dusW3337LlClTmDp1KlOmTPnLC3R3d2f16tWMHz+ezZs3AzBt2jTmzJlDWFgYEydOJCkpib179xIWFsaGDRto2LAhmzZtAiAlJYUJEyawZcsWFixYQK9evdi4cSMqlYrExETCw8PJz89n/fr1fP311yxevPie8ezbtw+FQkHdunUZN24cjRo1YtWqVbRtaxrHIJFIWLlyJfPmzSMsLKzSetasWWPu1tRoHu3Vg3BvTV0aczH7/l3PUonp62HESJG2CIDWni2QImFMwIs849uTILcAgt0CeaJGO/LUefx6bS9GjPcs+6AMelNLh0QqQW5nOlm5+LtwK/YWBp0BnVpHXmoe9t72uNR14ea5mwDcuXgHx5qOKL2U5Kfloy3RYjAYyE7ORumpxMXfhdQzqQCknErBo0nF3X0PSl2sMcdr62yDrkSLqqAEqUyKhdzCdIKzVVCYVYTcWk6X8U/Qe2ovtMUa6nesh0FvMI/9sVJawe8Pu3av58616GsAJEUlU6OpN47eDuSk5pjXLSMpEwcvhweKV5WnIis5i8sHL3N40RHy0vI4/u1xoHTby23lSGWmq3K3eu6knjV1Q92Ov33PbsmE/QnYOFoT1C/InJgZ9AbzeCyFUsFfeZa3usg0HtC0jW3RlujKxKuwVZhbReXWcrpO6ELfab3RFGtp0Kn+79vYdMeYtdIKo+HBY3gQqjwV2clZXDl4haOLjpKXlsuJb09g72VPXmqu+fPLSsrC3sv+gcoCpJ1LwyugfMt0yulUcyL9V5zeFYPS2Y6OQ9shlZm2Z436Xlw9k4Rep0dbouXO9Qxca7pQUmRq/ZJIJSid7dCotLjUcCbjRiYalQaD3sDNK7dxqeFMjfpeJEReBuBieAK+zer85Rjvdvex4o9E6c/HitzUXOy97dHc9T21drI2bde79007Bdy1b948d7PMMaKyeh+lf+rdmn9FlVrOmjRpQkxMDMHB5e9uelB/PAPE39+fQ4cOkZ2djaurK56eprErUqmUhIQEQkNDsbAwhRcaGsqWLVsAqFOnjvl5IR4eHrRoYeoe8fHxoaCggAsXLpjHkwHm8WN/ptVq+eqrr/D29r5nsvlH86S/vz/5+ab+9BkzZpCYmIhCoWDlypWA6Nb8p+vv35sdSTvRG/U0cKrL2Yy4+84T4t6Mzj4dMBgNZJVks+7iRvO4MoAGjnUJcGlETEYsbwa9grWFNe28TfvL2Yzz/Jy8u8KyVXV241maDmhKyqkUruy/gkQiwdbNllajWiGzlOHbwZf9n+xHJpfRtF9TpDIp9brVI2p5FCknU7C0saT16NZYyC1o0qcJh2YfQiKTULdLXawdrGnSuwkR30Zwec9l7DzsCBkRcv+g7iFyfRQth4SQGJ5IwpEryCykKN2UdBzTHpmlDDd/V7ZP+QkkElxru1CrWU3SzqdxcmM0GMG3dR28G3uhLdGy6/M95qSl1fOmY0bws804uOQQsTsv4OBpT4eX2yGzlNG8XzC/zPwNiUxK424NsXGseitE9A+nCR7YjN6flbZc7fpkN+1fbQ/Avjn7MRgMGA1Gmg823ZDRsHsDjn97gmtR15DbyGk3NrTS+lPOpKIp1nDlyFUAajWvSf2u9Tkw76D5F1ZaDGle6fx/Fh4WSeshLbkansilwwnILGQo3ZU8MdZ0h+Evn/6GQW+Kt83zpn0xNS6NqB9OYgT8Wvvi3dgbbYmW3+bswmgwxdD2hVaVLfL/dvqHMzQbGMTTnz1tnrbnk720e7Wdad99tin7PtuHRCalfpd6WDtYP1BZgNvx6dQM8SmzXHWhGqmF9C8NUN+/+hCdh3XkctRVSorUnN1n+t7Wb12Pts+1olnXpqx+fz2Wcgs6vdABqUzKhWOXOHcgDpmFDCcPB3qN74mFpQUdBoey7qMfkMqktHiyGXZOtrQf2JbtX/5K1M/ROHs78dS4Hn9l05rFbIwhcEAgKSd/P1ZIJdi62tLqZdOxwq+jH/s+2YfMUkZg/0CkMik3Im+QdCwJqYUUOzc7Wr7UEoPWwJEvj5j3i6BBpePf0i+m49OidBtbKa0qrFf4e0iMVfgNph07dvDVV1/h6elp7tbcuHHj/WYzu7tbc8yYMfj7+5OYmMiKFSuYNWsWffv2Zd26dTg5OaHVaklOTmbevHksXboUmUzGqlWrUCqVDBw4kEGDBplb3O7+e+bMmfTp04fMzEwSEhIYP348YHq+iLW1dbmYvvjiCzp16kSrVmUPSiNGjGDJkiUolUoWL15MUFAQHTt2RK1WM3r06Apbz7Zt24ZarRbJ2T/A6ANvPuoQqmxl14XMODnjUYdRZTNazQBgwbl5jzaQB/B20HsAzD496xFHUnWTW3zIorgFjzqMKnuj6dsAfHb600ccSdV91GIKG66sftRhPJAX6r3Ex6ce7Ga8R2l6y+kPfZkP83s+uUXVn/b/V1Sp5WzdunXs37/f3JL1d5JKpUyePJlXX30VuVxO69atmTBhAh07dmTo0KFYWVlRr169Kv/sQdeuXTl69ChDhw7F1taWfv360atX+cGuhw8fJja2tBVj0KBB9O7dm86dO/PCCy8wderUv20dBUEQBEEQqqpK2VbLli0pKSnBzs7u/oUr4OPjw4IFZa8E/f39mTNnDmDqtgwNLds1MGzYMIYNG1aurj9ayv7897Rp08x/3/1ojMr89ttvFU4fOXKk+c7Su3+GQaFQVDrmrF+/fvddniAIgiAIQlVUKTk7deoUXbt2pU6dOgAP3K35qC1fvpxjx46ZX4eGhjJu3LhHGJEgCIIgCH+nhzFQ/2GpUnL2b/8tzbFjx4ofaRcEQRAE4V+hSsmZVqtl8+bNJCUl0ahRI/r37/9YZaiCIAiCIPy7PU55SZXue/3oo49Qq9UMGDCAgoICPvvss+qOSxAEQRAE4T+pSi1nt27dYu7cuQA0atToH/dTTIIgCIIg/LdJ/6E/fP5XVKnlTK/Xmx+YaDAYUKlU1RqUIAiCIAjCf1WVWs6ee+45Xn31Vdq2bUtkZCR9+vSp7rgEQRAEQRCq7HEac1al5GzgwIGEhISQkJDAu+++S7169ao7LkEQBEEQhP+kKnVrzp07F19fX5588kl8fX355ptvqjsuQRAEQRCEKpNKJA/tf7WvS1UKnT9/3vy3hYUFUVFR1RaQIAiCIAjCf1mVkjOZTMadO3cAyM3NRa1WV2tQgiAIgiAID0LyEP9VtyqNOXv//fcZP348rq6upKWlMXny5OqOSxAEQRAE4T+pSslZo0aN2LJlCzk5OTg6Oj5Wd0QIgiAIgvDvJ5VUqTPwX6FKydm1a9fYtGkTeXl55uedzZ49u1oDEwRBEARB+C+qUnL29ttv89prr+Hn5ydazQRBEARB+Md5nPKTKiVnTk5OdO/evbpjEQRBEARB+M+TGP/op7yHxYsX4+HhQUhIiDkz9fX1rfbgBEEQBEEQqmJR3IKHtqw3mr5drfVXqeXs5s2b3Lx5k5iYGPM0MeZMEARBEIR/iofxiIuH5Z7J2bp163jxxRfLPdfscerXFR4vnTa+8KhDqLIjQzaw8uLSRx1GlY1uNA6AhbFfPuJIqu7NwHcA+DT6k0ccSdVNCZnKR5FTHnUYVfZZm08B/nX7ctetLz7qMB7IgQHrkHT3edRhVJlxX+qjDuFf7Z7JWc+ePQF49913H0owgiAIgiAIf8XD+Fmlh+WeyZmHhwcANWrUeCjBCIIgCIIg/NdVacyZIAiCIAjCP9njNObs8XmcriAIgiAIwmNAtJwJgiAIgvCv9ziNORMtZ4IgCIIgCP8gouVMEARBEIR/Pclj9MPnj8+aCIIgCIIgPAZEy5kgCIIgCP964m5NQRAEQRAEoVqIljNBEARBEP71xN2agiAIgiAIQrUQLWeCIAiCIPzrSUTLmSAIgiAIglAdRHImCIIgCILwDyK6NQVBEARB+NeTPkaP0hDJmfDYsbO04Z2QUThbOyBFyqyob7ldlAGAtYWCiS1H42rtTL6mkFmR31KsUyGXWtKtTigdaoQw+dj8e5b9w/jgYWj1WpbHbsLNxplvu88kpeAWAAui13A9P432NVowuGEvLKQWbL60i0MpkZXGXZxXzOlfYpBIJLR/IdQ8/c61DA6vPoZOo8POyZan336SW1duc3xDuLlMxvVMBn86AJcazuxdeoD8jHxklhb0fvcpFLYKrkRe5dRPZzDo9IT0bU7D9g3YvWQfubdyAVCrNDi42/PsB73RaXTEH7nE1ahE+k3pW2m8qjwV536LQyKV0HpIS/P0rOtZnFgbgU6jQ+mupOv4zkhlUorzVBxZdpTiPBVKVzt6vN2NQ0uPkHc7DwCNSovSzY6nJvYkPCySjMQMNCVa2r7QGp+mNdCqtBxadoSi7CKs7KzoOqEzchs5EesjSb9yB22JltZDWlIruFalMZfkl3Bx9yUkEmg2sFmF67T9rR0MXjaIrOQszm45a34v50YuPaZ0x6mWU7myMrmM8OUR5N/MQ2ohxcXPlRbPNyfnRg7RG06jV+uxc7cl9JVQpLLSDotTYdHILGU0HxJcYbzqfDVX9l4GiYSA/gHm6cVZxRyceQA7TyUAzV9sjn0Ne6K/O0X+zQKkFlKc/ZwJHByIrkTH6VXRqHJUyO3ktBzbCktrS3NdZzecRWYppemgystWVG9l/o792MrWivXvb8TZ2xGAbq92wbWmyz33zaLcIpaPXc3r61/FQm7B7sX7yErNRmYhxbOeJ0+M7FBpzA5yJf3r9cSAkTUXfjRPt7W04b0Wo3BQ2KPSlTD75LcUaot5r8XL1LL3RmvQkZCdxPK4TVhIZLzd4iU8bFzR6LV8FvUNRToVllJLutVqSzvvFkwJX2Cuu5bSm5ea9GNn8hFOpccB4KhQ8nbzl3CycuBOcRafRn1TYbyWFpb8OG05Shs7JBIJz8+awM2s26aYrWxY8c5carh4kl2Qy4tz3yLQtxGfvvS+ef5A30Y88d5AAOa9MgVruRW3su8wbM4baHVanggK5eMX30FhqWDJz2tYv/9HfNy8iFr8C5dTkwF4bdGHXLxxhb6hPXl3wFjkFnK+/HE5m4/8Uul2FqpOJGfCY0chk/N1zHqySnJp49WMIQ2f5qvTawAY2OApwm/GsP96OM/W7U7ful354dKvDG74NNkluTgo7M31VFYWwN3GhRCPACJuxgCgtLTl4I1Ivo5Zb57fSqZgcMOneefQLGQSGUu6TeNE2mk0Bm2FcR9afQwnLwe0al2Z6RIk9JvSBwtLCw6vOcbVk4k0aFefIZ+ZDq4FmQUcWnUU9zpuXD2ZiJ2LHU+90YPYfeeJ3XeeoCcDOfXTGQbN7IdBb+SHyZup28qfJyd0Ny/jwIrDNH6iIQCndpzG1smW4nwV93JiXQQOng7o/hSvvbs9vac+jUQi4dDSI6RfvYNXA08i10fSanAILrVdzGU7j+tk/vvYqhPU71gPgJABzZFbyynILOTQ0iP4NK3Bud9iqdOiNvU71CNu93nO742n+bPN8G/rT9thbVDlqfh11s57JmenN5xG6aFEp9FX+P75ny+gUCoAcG/gTo8pPQAoyiri9IbT5sTsz2UBtMUaurzfBbmN3DzNzt2Obh90RSKRELEigszELNzru5nqzCzi9vnb1AiuUWm85344h52HHXpN2W2sLdbi06omzV5oVm56h3c7YGlTmnxd3nMZr2BvarWtxdX9V0k8mEjDp02fdXFWMXfi0/EK8rpn2YrqrczfsR9nXMukYfv6dHm5U5k67rVvRv0YjbW9tfl1SZGaAdOeRWGrKFf2z14NGsrNwnQUsrJlhzZ4hgM3Ijl+M5pedToxoN6TrInfhq2lDZOPzaPorou1lp6BZKpy+CJ6Jb3qdKKXbye2XNnNoPpPkVOSh4NCaS7rbuPC0AbPoNKpyyxvTNPBrLmwjeT81HvGq9PrGPzZOFTqEl7o2o8RPQYw+4clALzdfwy/ROznh0M7eK3PCMb1fpG5m76h8+/JWA1XL758dRpxyRcJqNOQ3lNfQqPVMHfMFPqG9mDr0d/4+MV36D31JYrVKqK/3sn6/T/iaOvApsO/8M63H5vjsLGy5r2Br9D1/SFYyGQcX7Cdn8L3otaqK4y7uokbAu4jPT2dNWvWVEfVf1lkZCTDhw9n0KBBzJw50zw9Ojoavd50oF68eDFHjx69b13btm2jU6dOaLVlT7K7d++mS5cuf2/gwgPLKsklqyQXgAJNESV3HQCbuzfh0I0oAI6mnqSJqykZCIvfwW9Jh8vUU1lZgDGBg/j+YukVop3chkJNUZn5G7vW5Uz6BbQGHSV6NfFZidSy96407qff6olP4/Inarc6rlhYmq6jrGwVWCrKniDDN0XRZmArAOTWckoKSwBQ5auwdrDmVsItagXWxMLSArmVJV71PclKzTbPn3cnn+K8YrzqeQLQdlBrArsHcD/dXu+Cd2OvctMtrS2RSCToNDpKCktwcLenpFBNSYGa09ti2D71JxKOXC4zT0FGAao8FR513c3rAZB3Kw+X2s4ApJ6/iX9bPwD8W/uRfjkdAHd/U7Ijt5Hf90Tcblw73Bu6V/heVnIWEgko3e3KvRe7PY6Avk3vWVar0pVpkQKwtDJtC71Gj7pQU6Z8zOYYmvRufM94W73SCtcGruWma4o1yG3l5aZrVTosrMtec2fE38GnpQ8APiE+ZF/NMr93fkscDXo1vG/ZiuqtzN+xH6uL1FjZlf8sK9s30xPvgAQcPUovrjQqTZlE+V4+P7Wc2MyEctN9HXw4mxEPQMStGBo4+wJgY2lVJjEDUOlKUFraAmCvUJKrLgBgw6Wf2XntSJmyd4qz+Dx6ObeLM83T7CxtsJfb8UKjPnz1xEd0qxVKZYxGIyq16Xter4YvccmXzO91adaOLUdNF5E/HttJ20bNy8w7bdhbfPb9IgDOX7uERqsBIKcwl6IS0zoVq0twsFViZ21LYYnpuOZoZ09OYV6Zuto0as6BmBNotBqKS1REXYqhYS3/SuMWqq5akjMPDw9GjhxZHVX/ZUqlkrVr17J582YyMzOJjY0FYOHCheh0uvvMXZ69vT07d+4sM23r1q24u1d84BcePldrJ4Y0fJotCbvM0yxlFuiNpmQ8T12IUm5b6fyVle3l14nL2clkqEoTHIVMTkeflizpOp0JwcOQSWQ4KezJVeeby+SrC+65vPtJvXiTzJQs6gTXNk8ryi2iKKcId19TglKjkTfZqdmsmrCO+COXqN+mLsV5xdjc1aJgrbRCXVSasEb/fIbmzzT7y3FVZN9XBwh77Xtcajlj7WhNfno+ubfy6Di6Pb2nPM2FffEU5ZQms2d/iSWwV+lJN+VcKpvf/5GjK44R0N2UwOi1emQWMgAUSgXqwtJ10Gv1HFt1gubPVdw9eD86tY6YjWcJ7Fe+u06Vp0KVq8K5ttO9y0pg76f72D/7AOmX7pgnH1tynG1vbceppiNWDlYAXDl8FWdfF2ycbf5SvHqNnrToVA59cpCzG85i0BlMIUjgyOzDHJ17lIwEU1e+XmdAamE61Mvt5GiKTCfj5CPJONZxwtq5dN+orGxF9f5VVdmPtRotlyOusuGDTRxceRi9ruKWTgCtWsuRdcdpN7hNmekSCWycspXN07eReiHtL8WalJdChxohAAS7N0EmMe1/RiN82elDPu8wkaau9QGIy7xMLXtvVvWYTddabTl+8/QDLcvL1h0fO08Wxazj/aNz6e3XBWcrh0rLvzfwVS6vOUZI/UAOnj1hnq6wlKPTm85pWfk5OCkdze+5O7ri5exObNLFMnWFNgmhSe0G7Ik+DMCXPy4n+uudnF9xgFW7NwGmVrL+7Xtx/KvtLBg3AwuZBe6OrmTklSb7Wfk5ONk58qhIJNKH9r+6VUu3ZmpqKvPnz0ehUODt7U1MTAzZ2dksWLAAPz8/4uPjmTt3Lnq9noCAACZNmsSWLVvYtm0bUqkULy8vZs2ahVwup1+/foSEhHDy5ElGjhxJbGws8fHxeHh4sHDhQsDU4hUVFYXRaGTy5MkEBJS/smrSpIn5bwcHB2xsbFi6dCkXL15k1KhRTJgwAYCIiAjWrVtHWloa06dPp02bNuXqAnj22Wf58ccf6dvXNO4hMjKSgIAAIiIi/u7NKfwFbb2DCfUO5otTK8nXFJqnG4xGJEgwYkQptzVf3VakorI+Sk861GjJh8fmE+Re2uJw6nYcp27HIUHCS03709u/M7eKMqih9DCXMdWRX9Gi7sloNHJyWzR6nYFeb/YsM2bp/MF4ArqW7tvH1ofTsm8L/EJ8SU+6w55v9tOkUyNybpVe8ZYUqs3dPzqNjjvJGXQd/cQDx3Uv3d/qitFgJGrjSRIOX8bV1xWPeu5YKU3JiVdDT/Ju52PrZItOoyPrWhYdRrUzz18zyIeaQT4UZBSwZ/4+Bszph0QiwWgwIpFKUBdpsLI31ZV7M5dTW08T3LcZrnd1mT6I6PXRNOnduMKWlsSjSdTt5H/fst0+6AqYukAPfnGI3nOeAaDDhPYYDUbObjlL0tEk3Oq7kXIqhc7vPkH6pfS/FK9nU088m3piNBi5sP0CyUeS8O9alw4TOwKm7soTXx6n+2c9kEgwbzdNsQaFUkHB7QLSTqfR7q12ZZKtisoCFdb7oB5kP/YNroNvcB2MBiMnfoggdu95gnsFVVjvwe+O0LpfSLlW04Ez+gGQn1HAj5/+xEsLhz1wzN9f+oXXmw2nc802nM24yO0iU0vXB8e/AMDN2plZ7d5hzP4pvBwwkM2Xd3Lydiz+DrV4p/lLfHZyaZWXpTfquZSdZD5enc+6TA07D7JL8iosP2/Lt8zb8i1PtuzM169/xktfvAOAwWgwfVeMRpyUDmTkliZPI3sOYvXezWXqmTR4PJYWFrw4900MBgNuji68+dzL1B7WBq1Oy9r3v+JUwjn2Rh9hb/QRJBIJH7/4LmN6Pc+19FTqetcx1+Vk51AmWRP+umpP/9zd3Vm9ejXjx49n82bTTjFt2jTmzJlDWFgYEydOJCkpib179xIWFsaGDRto2LAhmzaZsvWUlBQmTJjAli1bWLBgAb169WLjxo2oVCoSExMJDw8nPz+f9evX8/XXX7N48eJ7xrNv3z4UCgV169Zl3LhxNGrUiFWrVtG2bVvA1Ge9cuVK5s2bR1hYWKX12NjYEBwcbE7GwsLCGD58OEaj8e/YbML/wc+hJqHewcyPXlUmMQO4mJVI+xotAOhUsyWnb5+vtJ6KynarHYpUImFq2/GMaPIc7Wq0oEONEGS/X0kZMZKvNi3zUlYirTyDkElkKGRyfB1qciP/5gOvz9ndsdg62RI6uHWZExrA1agk/FrUMb/Ov2NKeABsHW0oyCzEs74nyTHX0Ov0aNVaMm9k4eJj6ipMOnON2oGVj9H6K/5olZNIJdg62aIt0eLo5UB2SjZalRaD3sCdxAwcvUytAjdiUvAJLO0GM+gNaNWmIQNWSivzd8qjnjvJp66Z4o5MwifQB51ax4m1ETzxSse/nJip8krISs7myqGrHF18jNy0PE4sKx2knno6hRpBNe5b1qA3tV7JbeXmz0lTrDFvC2snG7RqHcnhyRiNRo59fZzY7XGknk7lxqkbDxTzH8uSSCUo7OTlpstt5UhkpvE3zv4u3Dxj2u/STqXh3sSDGxE3wGgk6tsoLv4Uz82Ym6RFp1VYtrJ6H9SD7Md3r98fCX1FinKLSU+8Q+y+8/wybydZqdnsWrS3TB1Wdgpksr92qlPpSpgbvYL3j83F1tKafTdMLVTS37/vBZoidL+3rnvYuJDzeyKVq87HzebB9sfUgtvUtq+BlUyBFAn1nXxJLbhdYVk769IW+Bt30rCzKn0ddSmGvqE9Aejfvhf7Y46Z3+vbtgc7ow6aX7/6zHBuZafz6YaFGAym7eVq74xOr6NEU4LeoCenMA8fNy9k0j9aDY1k5ecAcPJSDE+2fAILmQXWCisC6jTg0o2rD7Tefycpkof2v7pV+w0BLVua7uLy9/fn0KFDZGdn4+rqiqenaXyLVColISGB0NBQLCxM4YSGhrJlyxYA6tSpg729aRyBh4cHLVqYTpY+Pj4UFBRw4cIF83gywDx+7M+0Wi1fffUV3t7eTJkypdJ4W7dubY43P9/UyjFjxgwSExNRKBSsXLnSXHb48OFMnz4dJycnXF1dcXH5aycH4e/V2iuIQLeGfNXlIwDuFGWRVZLLd3Fb2BD/Ex+1eY3+DXqSVpBuvlGgIhWV1RpKu8CbuTeilWcgx9Ki6VqrLc/W647BaOB2UQbzTn2H1qBjd/JRlnSbhlqvYfX5H9EbDVVejyNrj9H++VASTyWjLlJz/sAFAPxb+dOyb3NUBSXILKRYyEu/xu1faMu+bw9hNBox6A10GtEeG3trAro05ofJm7GQW9BuaBvzyTHlfCp1W/09Y0Qi1kfSanBLroYnknDkMlILGfbuSjqN6YDMUkaL/s35aeavSGUSGndvjI2jqUsv7cJNfFvWMdej1+rZOWe3OSlr87zpO9n8uWYcWHyI2J1xOHg60HF0ezKvZZGRnMlvs0q7rp98r8c9T+h3O/PDGYIGBvH0p73M0/Z+upd2r5jG+6gL1UgtpMjkphOTtYNVpWUPfH4Qo8GA0WAkeHAzAK5FXifpaBJSCyl27na0fqkVMkuZef7b8be5GXuLWi2rliDHbooloH8AqadSSTxw1ZQAu9rS/CXTcfH4vGMYDEaMBiMBA01j5Bo+05CTy05yZd8V7NztCH4xuEwMdy7eIT3uNjVCauDawLVc2crqraq/sh8nnLhMzK5YJFIJDu729Hita4V12zra8OL8582vN360hafeMLXqbfl4O0a9AYPBSIfhlY/fqsiYpoNYff5HAlzrMypgABIkHEuLJu73cWlz2k9EJpUik0j57vxWAFZf+JE3m49AigSZ1ILlsRsfaJkag5YNl35iXqcP0Bv0/Jp0iJxKWtob1qzLV6/NQK3RoNKUMGHJFOaM/pCpa75g9g9LCJu0iDefe5mrN68xfrHpOOikdESj05YZrN+7bXccbe15qedgAH6O2MuCH1dwKuEcJ77agREjZxMvsPvUIQY/0YfxfUagNxi4djuFsV9NQqPVsGbPFo4v2I5KU8L0dV+iN1TeBS1UncRYDU09d3drjhkzBn9/fxITE1mxYgWzZs2ib9++rFu3DicnJ7RaLcnJycybN4+lS5cik8lYtWoVSqWSgQMHMmjQIHOL291/z5w5kz59+pCZmUlCQgLjx48HQKVSYW1tXS6mL774gk6dOtGqVasy00eMGMGSJUtQKpUsXryYoKAgOnbsiFqtZvTo0RW2nm3btg21Ws3QoUOZPn06165dY8aMGfj6+paJUXj4Om184VGHUGVHhmxg5cWqd3s8aqMbjQNgYeyXjziSqnsz0NTV82n0J484kqqbEjKVjyIrv4D8p/mszacA/7p9uevWFx91GA/kwIB1SLr7POowqsy47953nFaH9VdWPbRlDas3qlrrf+iP0pBKpUyePJlXX30VuVxO69atmTBhAh07dmTo0KFYWVlRr149PvzwwyrV17VrV44ePcrQoUOxtbWlX79+9OrVq1y5w4cPm28CAFOi17t3bzp37swLL7zA1KlT/9L6vPTSS3z55Zf4+vr+pfkFQRAEQRDuVi0tZ4LwqIiWs+ojWs4eDtFyVv1Ey1n1exQtZxuurH5oy3qh3kvVWv9j+RDa5cuXc+xY6SDI0NBQxo0b9wgjEgRBEARBqJrHMjkbO3YsY8eOfdRhCIIgCILwkIhfCBAEQRAEQRCqxWPZciYIgiAIwn/Lw3j+2MMiWs4EQRAEQRD+QURyJgiCIAiC8A8iujUFQRAEQfjXexg/SP6wPD5rIgiCIAiC8BgQLWeCIAiCIPzrScQNAYIgCIIgCEJ1EC1ngiAIgiD864mH0AqCIAiCIAjVQrScCYIgCILwryfGnAmCIAiCIAjVQrScCYIgCILwryfGnAmCIAiCIAjVQmI0Go2POghBEARBEIT/x/bkjQ9tWc/5DqnW+kXLmSAIgiAIwj+IGHMmPFZOZhx71CFUWSu3DiyKW/Cow6iyN5q+DcCWpA2POJKqG+j3AgCNFvZ6xJFU3cU3dzI54sNHHUaVzW47C4B9qb8+4kiqrrvPM3wa/cmjDuOBTAmZyisH33rUYVTZsi5fPfRlijFngiAIgiAIQrUQLWeCIAiCIPzrSR6j9qbHZ00EQRAEQRAeAyI5EwRBEARB+AcR3ZqCIAiCIPzriRsCBEEQBEEQhGohWs4EQRAEQfjXEz98LgiCIAiCIFQL0XImCIIgCMK/nlSMORMEQRAEQRCqg2g5EwRBEAThX0+MORMEQRAEQRCqhWg5EwRBEAThX08850wQBEEQBEGoFqLlTBAEQRCEf73H6YfPRXImCIIgCILwf8rOzmbt2rVIJBLeeust8/SioiKmTp1Keno6Dg4OzJ07Fzs7u3vW9fikmYIgCIIg/GdJJJKH9r8ic+bMwdLSEp1OV2b6mjVr6Ny5Mxs2bKBdu3Z8//33910X0XImPJa2rtjBpXOXMej1jJr4Ij5+NQDQaXWs+mIdmbezsZRbMH7GWGzsbMzzrV+0EUtLCwaPG0BJcQnffb6OnMwcbO1teXXKy1jbWqNRawnfF8npozG8O/eNMsvNy87jnYGTWbpzIXKFJdFHY9i1cS86rY6nhnSnTddWlcasylNx7rdYJBIJrYeWlsu6nsXxteHo1Drs3e3pOqEzUpmU4jwVh5cdQZWrws7Vjp7vdEej0nL42yMUZhdhZaeg2+tdkNvIuXLiKnG7zqPX6gns1ZQGneqb6y/OLSbste95ec1ILOQW9yx7t6LcIsJ3RCGRSuj2Yucy7925kcGBdYdp8WQw9UPqlnlv57I9yCxl9BzVDbVKw46Fv5CfVYCN0pr+7z6Lla2iwrI6rZ6fFv9K7p08LC0tGPRBP6xsrYgPv8SJbRHodXraPdeWpp2aVBivUm7LjC4TcLV1QiqR8sHe+aTlpwNQ37UO77cfjcJCTkZRDpP2fIHWoMPZ2oGPu7yOi40jtwoyeHf353zS9U1qOXoBYCe3IS0/nTd++4xWPoG83mYYljJLvj/3Cz9fOlhpvV392jKy+XNYyixZe2Y7u64crTBmdb6aq3uvgERCk/6l61WcVczhTw5h52G6+m72YjD2NewpyS8hZk0M6vwSbJxtaPVaa/JS8ojbGItOrcfWzYYWo0OQyqTEbYoj91oO2hIdAQMDcG/sDkD+zXzit8VTp2MdPAM9ASqstzK/rt7F1dgkDHoDQ98ZiFcdUx3FhSq+n7eZwrxCFNYKRkx+HhulDacPxXB0xwm0Wh1PPNeeVt1DyLmTwxcTFuHu4wbA4Df64VXHkx3Lf+XapRuoVWp6v/QUjVs1RK1S8/38zeRm5mOrtGb4B89jbWtVYdnKlOSXcHH3JSQSaDawWbn3VXkqtr+1g8HLBpGVnMXZLWfN7+XcyKXHlO7Ye9sT9V0UhZlFyCxldJjQHrmNnGsR10jYl4Beq6dhj4b4dfAD4OqRRK4cuIJEKiFoQCBeAV7ciE7h4s549DoDjZ9qRJ22dSqM187Slq41O2E0Gvk5eVeZ90K9WtHBOxSD0cAvybu4lHOFEPdgnvBpj6XUkoOpR4m6HQ2Ap40Hffye4sTNSC5kXwLAQmpBa48WNHNrytexKwHwtvViYL1nkUstySrJZs3F7zEYDfTz700d+9pYyeT8lLTTXMd/1dy5c4mKiuLYsWNlpkdGRjJ27FgAevTowfTp0+9bl0jOhMdOwrnL5GXnM2XJ+6QkpfHDN1uYOO8tAGKjzuPk6sTYD0dx+JejHP7lGL2G9gQg83YWF6Iv0qxtUwB2b95HcLsgQnu0Zt+PBzmw/TDPDHuKnT/swdHFnoLcwnLL/mX9LpQOphNmiUrNrh/28MHCd9HrDXz62hyatw9GrrCsMO4TayNw8LJHpy571aV0t6fP1GeQSCQcXHqY9Ct38GroScT6SFoPbolLbRdz2XO/xlInpDb1O9Qjbtd5zu+5QOPujYnbfYG+03tjMBjYNuUnfFvWQW4jB+DM9his7K1MMReq71n2brtW7sPZywmtWltmek56Lkc3n0BuXX6e3Dt5JJ5Npn5LU8IWvj2Shq3rE9S5KZG/nOLkb9F0HNSuwrJXTl/F3kVJ/3f6Er37DNG7Y2j1dAuO/xjBqNnDMRgMrHh3DQ3bNsBSXv7QZmWpYM6xFWQUZdOpTktGNe/PJ4e/AcBohHG/zECr1/Fe+1F08WvDnqvHebf9KBZFrudK1jVzPVMPLDT//WGnV/j50kEAXm8zjHE/z6BEp2bLkIX8fOlghfUevXaKl1r046Vtk7GQyFg/cB4HkiLQ6MtuR4C4jbHYetih/9M+oS3W4tPKh8Dng8pMP7/5PI2fa4xDTQfzNFs3W9q91x6JRMLpVafJScrBpZ4LDfs0xNLakuKsYs6sOo17Y3eKM4u4/FsCFgqL+9ZbkauxSeTnFPLWgvHcTL7F9mW/8NrsMQDs++EAIV2DadYhkPDfIjm49ShdBnTk6E/hvD7vVQx6A1++uYSmoQEUF5bQ4olm9H+tb5n6gzsF8ezYZyjILeSbySto3KohB7ceJaBtE1p2bc6RHcc5/nM43Yd2qbBsZU5vOI3SQ4lOo6/w/fM/X0ChNF00uDdwp8eUHgAUZRVxesNpnGo5kXI6BWsnG0JfCeXKoStcPXQV/yf8Sdh3mW4fdsOoN7Jn5h58WvhQnF3MnYQ7PDmjJxKpqRVGW6Ij/rd4un/YDcPvZWu2qIlMLisXz4C6z5KhykQuK3ss8bL1pK6DP3NPL8SIEQAbC2ue8GnPgphvkEqkvN/iDc5lxGFjacOTtbui1mvK1NGjVmfy1AXYWZZ2u2WVZLHw7FIAhjccTB1lLZLyr3H6zlm2Jf6CnaUtbwS98siTM+k/9DlnWq0WS0vTZ+Xo6Eh+fv5956m2bs309HTWrFlTXdX/JZGRkQwfPpxBgwYxc+ZM8/To6Gj0etOXcvHixRw9WvFV7J/t27eP4cOHM3z4cF544QV27NhRHWELDyjuZDxtu5tanmr61aAov9j8npWNFUUFptcFuYXYOyrN721Zvo1nXnjS/Dr+9CVadWkBQMsnWnDlQiIAz458hid6dyy33GsJ15FIJLh5uwKQeCGJxiGNsJRbYmWtwL+xH7du3Ko07m5vdMG7kVe56XJrSyQSCTqNDnWBGnsPe0oK1ZQUlBD94xm2TdlBwpHLAKSdT8O/renK3K+NH7cvp5N3Ow83XxdkljIsFZZ41HMnOzUHgIykDJBIsHc3bYd7lf2zAe89S52mtctNd/JwZMB7z+LoUf5Evm/NQToMDDW/TjqXTECHxgA0adeIlEuplZZVWMspKSwBoCi/GFsHG1IupuLfzBcLuQVyKzk+DWuQmZJZYbwZRdlkFGWb1lNdiEpbYn7vStY1tHpTApSvLkSlK8FeYYejlZJXWw4mbMBc+jTsUqY+b6U7LtaOnE+/AoBKW4JSYYuNpTXFv9ddUb1BXg2JTDmLVq9DpVMTm56An1PNCmMOGdsS1/qu5aZri7VY2pZNfjVFGjSFGhJ+ucSRWYe5ceI6ABZWFkgkEvQaPdoiDbZutgBYWptOFoXpheaky8bVlpAxLbFxtblvvRW5dDqBkM7Bpu3j60VxQel372bybeo3MyXaAW2bcCMhhYy0TGrWrYGFpenzq9OoFuk30lEVqrCxsy5Xf+0Gpu1kZWNlfv9yzBWadzIlqcEdA0mOv1Zp2cq0G9cO94buFb6XlZyFRAJK9/JjhGK3xxHQ13QxZ2lliabIlOioC9Qo7K0ouF2Acx0nZBYyLBQWuPq7knczn6uHr2LrYsu+Wfs4uugoJQUlZF7NwKuJp+m7Z/VH2bwKY1pzcQNXchPLTW/v1YbskmzeDh7PmCYjsLW0xc3alRsFqeiNerQGLcl5N/C09SS7JIc1F78nqyS7TB07r+3jxK3IMtP+SOAspBbYWtiQWZIFwPWCFABKdCUU61SVbt//OolEgsFgACA/Px9nZ+f7zlNtyZmHhwcjR46srur/EqVSydq1a9m8eTOZmZnExsYCsHDhwnJ9xPcTHh7O1q1bWbp0KWFhYaxevZpjx46xf//+6ghdeAD5Ofko70q6ZDKp+YtRP7AuN6/fYtKwqYTvi6JFp+YAHP71GHUa1MbZzck8n1arw8LC1IJg52BrTuoqoi5Rs+nbH3nupd5l4rg7+bOzv3cd97L3q/2se20DzrWdsXG0Jj89n9ybeXQa04E+U5/h/N4LFOUUodfqkVmYrrStlArURWocPOy5fTkdTbEGbYmWO1fvYDQY0Kq1RKyPouXAFublVFb27xC9Jwbvel7Yu9qbp+nuitfG3hpVgarSsrWb1OJOSiYLx35D7KHzNA5tSGGeKUn7g43SGlXhvU8S7rYujGrej7Vnd5R7L9irMXWda3P8+hl8HDyp41iDTw5/w+jtUxjctBduNqX7x4jg5wg7+5P59ZqY7aYWs2HfsC1+b6X1Ols7kl1cetLNVeVjb3XvwcF/ptfouBmdxuFPD3NuwzkMOgNFGUUU3i4g6MVmtH+vA0mHklHlmrbFyW9Psvu9Xdj7OKBwMLUApZ9P58D0A5xdF4NvZ79Kl3Wvev+sIKcQO0db82vpXd89bz8vzh6LAyAh5gp6vR5Xb1eS46+hKipBrVJz/VIKer0BjVrD2WOxfPnGYrZ+vQO9rrRFS6vRsXXJdno83xUwDVX4Yx+ytbel+K7P/89lH5ROrSNm41kC+wWWe0+Vp0KVq8K5tmmfcG/gTt7NPH6e+AvJJ65RK6QmSg8lGVcyf/8+6chMzMKoN5B/uwArpYIeU3pQu3VtYrfFUZJfguL3FmwAhVJhTvaqyt3GlUJtEV/GLOH0nbP0rtOTDFUWfg51sJIpkEvl1LGvhUzy4Kf+lxsPZ1bbaaQV3SJfU2CebiGRMbh+f3ZdF+e+ygQFBXHgwAEA9uzZQ9u2be87T7V1a6ampjJ//nwUCgXe3t7ExMSQnZ3NggUL8PPzIz4+nrlz56LX6wkICGDSpEls2bKFbdu2IZVK8fLyYtasWcjlcvr160dISAgnT55k5MiRxMbGEh8fj4eHBwsXmroYFi9eTFRUFEajkcmTJxMQEFAupiZNSsdsODg4YGNjw9KlS7l48SKjRo1iwoQJAERERLBu3TrS0tKYPn06bdq0KVfXunXrmDlzpvmOC7lczkcffcTEiRPp1q1bdWxSoYqs7awpLigyv5ZIJUilpoPRlmXb6TW0B83aBnL9yg1Wfb6Ofi/34fTRGN6eM4GEs5fN80l/v9qRSqUUFRSXSbT+bMOiTTzzwlNlxq9Z21mTnnbH/LqooLhM0vggerzVDaPBSOQPJ7l0OAE3X1c86rljpTQdzL0aepF3Kx+JVILRYEQilaAu0mBtb42V0oqQ/i34dfYu7JxtsXe3R+mm5PiacIKfbYbirjFelZX9f2WmZnEx/BIvTB/CtfOlLS+mK0ojUqkEVWEJtg62lZbdt+Yg7fu1pUGretxKvM2ORb/SrEsg2TdLr/z/qKMyT/i24gnfVkw7sIjckoIy740OGYil1IIP9s7HYDSgN+iJvZ1gLnfm5gVqOXqTUZyDXGZJIzc/Zh9dBoCztQMvNutL11Uj0Rl0zO7xLnHpl7mcea1cvYWaImo7epuX62BlR46q4haSyng09cSjqSdGg5H47fEkH0nGpZ4Lzv7OKOxMn6drfReK0ouwdrSm1autMBqMXNh2gRvHr1O7Qx08AjzwCPCgOLOIqK+j6Dy9S4XLkkglldb7Z9a2VhQXlCZHEonU/N3r+XxXtizezulDMdRrVhcXT2ds7W3oOawb3370HY6u9rh4OuPi4YyjmwONWzbEYDCwc+0eTvwWSce+7UhPyWB32F66De5MDX9vc3x/fE+LC4qx+31YQUVlH1T0+mia9G5cYbd+4tEk6nbyN7+O2RxDk6cbU6NZDbKvZRP5XSQdJnSg6bMBHJp3GBtna+zc7LBzs0Mqk+LdzDQOtkZwDS4fuEKNIG8K0kv3SU2RpkyyVhV6o4G4rHgA4rLi6VSjHcW6YnZe28uEoLHkqPPILMkiS5V9n5rK+y4+DAkS+vr1oq1nKyJun8Td2o1nfHuy5/oB0ooq7xV4WP5pD6H94osvePPNNxk7dizvv/8+69ato1atWv+cMWfu7u6sXr2avXv3snnzZj744AOmTZvGkiVL8PT0xGAwkJSUxN69ewkLC8PCwoKVK1eyadMmhg8fTkpKCmvWrMHa2ppu3boxf/58pk2bxtixY0lMTCQ9PZ38/HzWr19Pbm4ukyZNYtmyZZXGs2/fPhQKBXXr1qVu3bqEh4ezcuVKFAoF0dHRSCQSVq5cyYULF/jmm28qTM5ycnLw8PAoM83Z2ZmioqJyZYWHq0FgPU4eOk2DoPqkJd8s0xqWeTsLR2dTF469kz3Zd7KJ2BeFwWDgm49XkJ9TQF52Hv6N/fBv7MuZY2cJ6dScU4dP0ySkUYXLy8vJ51rCdYqLVBz65Shp126xfNYqRrz9PD+v+41nhj2FXqcnNTkN71qeD7w+6iI1ClsFEqkEW2dbtCU6HL0cyU7JQaPSYiGXcScxg2a9A3Gv507yqWv4tfYlKTIJn6amE4Bvyzr4tqxDQUYBJ9ZFILWQkZGYiaZIQ/z+i+Sk5nBgySF6vtO9XFk7lwdr1anIucNxGA1Gtny+jcK8IgqzC6nZwIeaDWtwKSKBxu0acuH4RfyDfSstm3snD6WzKRZbR1vyMvLxaVCDI5uO0XFQO/Q6A+nX7+Bas3w3IJgG/T/h24oZB5eUe29I015kFGXz08UD5mnXctKo61IbG0srSnQamnjUY03MdgA61gkhIuWsuayTtT06g97c/ZOvLsTTzpXmXo3L1Rt7+zKvtBzCiujNWEgtqOdSh6TslAfanga9AalMikQqQWFnShyUnkry0/LRleiQyWXkJOdQt2c9UxeojSUSqQRrRyt0ah0GvQGDzoCFwgK5UoHRaKx0WZXVWxH/pn6cPRpL3UA/bl27jaNbade2lY0VwycNBWDH8l9p1d3UYhsYGkBgaADZ6TlsX/YLjm4O6PV6ZDIZUqkUW3tTsq1Ra9m29CdenvYicqvSZKlOw9rEhV8gqH1Tzh6Lo0GLepWWfRCqvBKykrPRFGu5cugquWl5nFgWTsfXOwCQejqF7h92N5cvyizCysGUTFk5WFGUZWolr9miJjVb1KQos4jT35/GxtkGt7qu3DybRoMeDUiPT8expiMu/i7E7ThPQO8ADHoDuSm5OHjblw/sHpLyrtHUpTGH045T37EuqYU3AYjNvEBs5gWcFI4MqNuXXM2DXQxYyawo0ZdgxEiuOg+FTI6l1JKB9Z5l+fk1aA3lx0v+V7Vu3ZrWrU03zEycOBEw5QYrV658oHoeSnLWsmVLAPz9/Tl06BDZ2dm4urri6Wk6UUmlUhISEggNDTV3I4WGhrJlyxYA6tSpg729aSf18PCgRQvTl9rHx4eCggIuXLhgHk8GmMeP/ZlWq+Wrr77C29ubKVOmVBrvHxvW39/fPHBvxowZJCYmolAoWLlyJXZ2dmRkZODm5maeLysrC0dHx7+0jYS/T7PQQM5FxvHJa59jZaNg1MQX2fjNVgaMeZYBY55lzfz1GA1G9Do9Q8YPpF5A6dXvxTOXiI06T0in5jQIqse3n3zHni378fBxZ8Q7L1S4PAcne2Z+N9X8+rMJcxn74SjkCks6PNWOT8Z9jlxhSb+X+5q7X6oiPCyS1kNacjU8kUuHE5BZyFC6K3libEdkljJCBjTnp49/QSqT0KR7Y2wcbWjxXDD7Fx3k3G+xOHg50Gm06USy96v9FGYWYmllSccxHbBxsGbQ3P7mZW2f9hNdJ3SusGxV7fluP11f7IyFZfl17DrsCfPfSbHXuBJ9lcbtGlI7oBZb520n/KcoXLyd6f3aU1jcNZj/7rJutV35ZclOjEYjep2BJ0d3w9bBhuBuzVjx3mos5JZ0HdYJmaziLpsOtUNo4R3A2v5zALhVkEFGUTaLIsLo7NcapdyWfo1NJ9uDSVGsjdnOtyc3sqrfbPQGPZvjdpJVnAtAyxqBHEwqHZeTmJ3C+fQrfD9wHkbgUkYSx66d5tu+Myqsd0f8PtYPnIdap2Zx5Hr0xqp1HZ/fHEfjfk1Ii04j6UAiEqkEG1cbgkc2R2Ypo2HvhhybexSJVIpvZ1+sHKxIPpzE9eM3kFpIsXWzodmLwRh0BiK+CsdoMCVlTQaU72n4g0xecb0VadKmERdOXmTBm0tQ2CgY+vYAdiz/lWdeepLE88n8umoXRiM069CUuoGm793qz9aTcycHK2srBr3RD4CYI+c4+tMJpFIpzh7ODH1nIGlJN0m5msY3H5ae5MbMGEmP57uwbvYPHNp2DDdvFwa90b/Ssrb2NlTFmR/OEDQwiKc/7WWetvfTvbR7xTQGUl2oRmohLTNYP2hAECfXnMJoMGLQG2jxvGnIxLElxynKKsLSypJWL5nOhfW71yd8WQTXT17H0lpO6Ni2KJQK/Dv6sXvmHizkMoL6ByKtZF/+s37+vfkpaSdH0o4zotHzNHdvhkqnYt3FHwBTl6SzlRMlejU/JGytUp13a+kRTBvPluiNejJV2XyfsBkfuxrUUvrwetAr5nLfxq2iWPfXhm78HR6nHz6XGO91yfR/uLtbc8yYMfj7+5OYmMiKFSuYNWsWffv2Zd26dTg5OaHVaklOTmbevHksXboUmUzGqlWrUCqVDBw4kEGDBrF582aAMn/PnDmTPn36kJmZSUJCAuPHjwdApVJhbV2+yf2LL76gU6dOtGpV9nEGI0aMYMmSJSiVShYvXkxQUBAdO3ZErVYzevRowsLCytV18OBBtm/fzhdffIGVlRUlJSVMmjSJwYMHExoaWq688HCczDh2/0L/EK3cOrAobsGjDqPK3mj6NgBbkjY84kiqbqCfKaFutLDXfUr+c1x8cyeTIz581GH8r707j4uq3v84/pqFGfZNEFBcEBdU3HHDtFwqs8WlNElRUzNNs+yXV61rmqY3LTOz8mrk3q20yJbbNdNU3BMTUVFUcAFUkH1ntvP7Y2qMhMQKGezz9NHjwZz5nu95cxrmfOfzPedMlf2r+0IAvk/9poaTVN29gQ/xWuz8mo5xS/4ZNpunf3i+pmNU2co+b9/2be5I+/a2batv/ep9T6mRW2mo1WpmzZrFxIkT0el0dO3alSlTptCrVy8iIiJwdHSkWbNmvPRS1d6g+vbtS0xMDBEREbi4uDBkyBAGDLhxx+3atct2EQBYB3oPP/wwvXv3ZsSIEcyePfuGdSrTp08fiouLGTdunO2cipEjR8rATAghhKgB9nbO2Z9RbZUzIWqCVM6qj1TObg+pnFU/qZxVv5qonP1w+X83b/QX6VPvgWrt/469Ce2qVavK3aU3PDycSZMm1WAiIYQQQlQX+eLzWmDChAm2r0sQQgghhKgt7tjBmRBCCCH+PtR30Dlnd04NUAghhBDiDiCVMyGEEELUenfSfc6kciaEEEIIYUekciaEEEKIWu9Ous+ZVM6EEEIIIeyIVM6EEEIIUevJOWdCCCGEEKJayOBMCCGEEMKOyLSmEEIIIWo9uSBACCGEEEJUC6mcCSGEEKLWU99B9aY75zcRQgghhLgDSOVMCCGEELXenXTOmUpRFKWmQwghhBBC/BkHM3bftm11q3t3tfYvlTMhatBXFz+r6QhV9kijxwCYsX9WDSepukXh/wLglUNzajhJ1c3r+iovH/xnTceosgXdXgNq3+ui+Vv9azrGLTnzwlbuix5T0zGqbNuQtbd9m3ITWiGEEEIIUS2kciaEEEKIWu9OOudMKmdCCCGEEHZEKmdCCCGEqPXknDMhhBBC2OxWXQAAOKRJREFUCFEtpHImhBBCiFpPKmdCCCGEEKJaSOVMCCGEELWfXK0phBBCCCGqgwzOhBBCCCHsiExrCiGEEKLWkwsChBBCCCFEtZDKmRBCCCFqPfn6JiGEEEIIUS2kciaEEEKIWk/OORNCCCGEENVCKmdCCCGEqPXupMqZDM6EsBOFuUXs+WIfKpWK/mPutS0vKynjs6VbyMvMx9nNieH/eAxHF0cKcwr5bNkWCnOL8PT1YOTLwykpLGHzW19QlFeE3lnP8H8MxdnNiXNxyWxbvwOT0USPgd3o1K8Dm9+KJvNytnUbxaV4+Xkxes4I4nbFs/+rgxgNJu4a1J1O/TpUmLcsv4yk78+BCloNaW1bXpxVTMxru3DxcwWgXWR7jEUGEqITbG3yU/O4a0YvPBp4cHHPBS7sOo9KraLl4Fb4tqpL6qFUzu9Iwmw00+TepjQMb4jFZCFu3U8UZ5agcVATNrELDs4O/LT6CIWXC1Bp1Xg18SJ0WJtK93FpfilnvjuDSgVtHmv7q8xFfP/q97j5uwHQaXQYHvU9OPZpHFlJWZhKTbR5rC0BbQPITckl7j9HMRnMuPq60OWprqg1aswGMxcPXCDtSBo9X+gFQO6lXOI+OYrZYMbJ04muE7uh0WpIPZJK4v9OYzFZaNE/hIbdGla6j89uOwMqFaGPhpbbxz/M24Hrz3k7juqIe3132/NxH8WhcVDTZlhbci/lEv9JPGajGScPR7pM7IpaqybjVAYJ0Scxmyw07deURj0aYSgycGR1LGUFZWgdHejydBd0LroK+63Mrbwu3Ou7c+3UNU5vScBishDUN5iG4Q0rbVuWX0rcuqOU5ZXhVMeZzpO6VNr25KYTZCdnYy4z0XJIK/za+FeY103vwry+z+Lj4o1apWLG1jdJzU8HoLlPY2bdPQFHrZ7U/HRmbn0Ts2KhX3B3xnZ6FAeNljVHovn2TAwAwd4NeC58FJtPbGXPhSMAFbZ1UGuZ128q9dzrYjAbmPbf1yk0FNO1QVumdo9Ep3FgY9zXfHlqR4WZPXRuDG56HwoK6xKibctdHJx5oeOTeOjcKDaVsjh2FYXGYtvzE9tEYLCYWH1yM0HugUxoMxydxoHs0jwWHV6JSTEzrvVQQryDcdLqWZsQTWz6cQDua3QXDwb1xqJYWJcQTdy1U7TzCWFUq8E4qLV8mbSDHSn7K31diFsjgzMh7MTXq77Fp14djGXGcstjPt9Hq24hdOjTjn1fHeTANz/S+/Fe/PfD77h/dD8Cgq4fdHZ+GkOHPu1oc1drDv3vMHui93H/6H5sW7+DJ+dHotM7sGzK+3Ts256hLwyxrbflvW/o1K89xQUl7P/qEBMWjcVitvD+C6to3b0lji6ON+Q98elxXOq6YDaYyy03Fhup3yWQNhHlD+A9Z1oHLCXZxRz/5DgeDTzIT8sn60wWvV6+B5Xa+qnXUGTg/A9J9PhHTyxmC3sW7iagQwCZp6/h6OlEx3FhXNh9ngsxF2jWvxnGYiPdX+iBg7PDTfdx3MdxuPm5Yiorn9lQbKRh14Z0GNGx3PIGnRvS7vH2lOaXEvPmbgLaBuDi68Ld/7gHlUrFjx/+SHZyNj7NfDj9v9M4ejhSWlB2vQMV9JzWC42DhriP47j8UxoB7eqR+O1p7pnZG8WisGP+dup3rI9Gp7kh77GPj+Hq54rZYLphHwd2aUD7Ee1vWKc4q5iMhHQC2gVYI6hU9JjWA42DhvhPjnH5pzQCuzQgIfokPabdhUanYcfc7TQMb0jif0/TsHtD6ocFcn5XMme/O0PrIaEV9luZW31dnN6SQLfnwtHoNOyat5MG3RtU2vbk5hOEDGqFRwOPm/Zbr3N9Wg8LpSy/jANL91U6OHPS6vnX7lVkFGVzT1AXxoU9xqs/vAdAat5Vnvz8JQAW3Ps8bf1bcPpaMuPCHmPUZzPRqtR8PHwJ25MO4OPsxYTOwyg2lpbru6K2dzXqRHphFrO2vcXQ0P4Ma9Of1Ueimdo9kqe3zKHUVEb0iOWVDs4mtBnO5aJ09Bp9ueWPN3+QH1IOsu/yEfo37sWQpvez/tQXAPg6edOhbisOXY0HQAFeOfA2RouJp0Ifp3u9juxJO0xM2mE+PLkZD50bC3q8QGz6cRq51SO0TnOe3/UaCopte6NaDWb2/rcpMxt4t/ecGh+cydWatyg9PZ21a9fejk3dkvj4eCIjI0lKSrIti42NxWy2vqksX76cmJiYm/YTHR3N/fffT2RkJJGRkSQmJlZbZnHnivjHUJq0aXzD8qRjybTtZT1AtrmrNRcTLlFcUEJxfjE7/rOL919YxZHtRwG4cv4qwe2aANCqW0tSElMBcHB0oLSolLISAzpHXbk3sZz0HApzC2nQIpCsy1nUbxqA1kGLzlFHg5AGZFy6VmHeTk+FUaeFzw3LjSXG3x0onf7qNC0eagHAxZgLONdxZu/iPfz4/iHKCsooSi/Eo6Enaq0arV6LV7A3BZcL0Do6YCy2DlwNhQb0btaKjqnUhNapap8zuz3dDd8WvjdmLjaUqxD9wruJNwAOTg7onK3POzg6oFKpMBvMGAoNuPi6ANB6YGuC7wkut75nA080DtZBl87FAY1eS9a5TPxa+6Fx0KDVa6kTXIf8K/kV5u3ydBd8KtjHhkryApzYfJwWA0Jsjz0aeNgyOLjo0Oit+0qj12AsMWIqM6HVa1GpVOSl5uHbsi4AAR3qkZ2cU2m/lbnV14VG9+scGlQqVYVtDUUGDIUGznyTyJ6Fu7m0/9Lv9usV5AWA1kn7u6/HjKJsMoqsFeS80oJyg6tfftZpHPBwdCMl7yrtA1py4NJRjGYjJaYyjl1JJNi7AZcLMpjx3RLSfq66AZW2LTIW4+ForfR5ObmTXZwHQImpDDe9C84OThQZSirN/MaRDzieeeaG5UEegRy7dgqAg1fiaOEVZHtubOvH2HTmW9vjC/mpGC3WQX+BsYhSk/VDxdncC9bf3VRiq7r1b9yLjOIsFvecwctdnsFdZ81eajbg4uCEk1ZPqflXH0rEn3ZbKmd+fn6MGTPmdmyqyuLi4vj6669xdnYut3zZsmVERUWh0dz4Kfb3jBkzhoiIiL8yohAAmIxmNFrr69HF3ZmSwhKyr2RzLTWTyW8/jU7vwMoZq2nWIZiAIH9O7D1JlwfCOHc0CYvZAkCvIT1YNvl9NFo194/qV67/mM/3cdfgcADqBHhz8dQlSotKUavVpJxOpWPf9reU11xm5vKRy2ScSMczyDrNqNZaPweW5pVSmluKR0NPAArTC/Fr40fPmb1IO5zK6S9P0XJQK7KTsjGWGFGpVeQk59Cge0PqNKtD4len2fHy96hUKnq+fDcAKmDvoj2otWpaPBKCT/MbBwY33cdlZlIOp3Ll+FW8g7xpP7y9LbPZaOanjT/R8pFWtvYH3t9PxqkMgnsH4+hxY1Xxt66duUZeWj4hD7Uk5VAKerfrFQ+dqx5DkeGW8poNZtJiU0k/fhWvJt60fbwtaq2a87vP49nYCydvJ/LT8sqtk3kmk/y0fEIetA6wmt3fnB1ztqPSqGzVMY9AT9Ji0wi6O4iMhAwUi/X183v9VjlzJa+Lpvc3Y9erO1FrVIQMblVp2+JrRRReLaTXy3ej0WnZ98Ye6rby/d3Xm9lo5vhHx2j+YIub5vNzrcO4sMeY93PV7BdLBsygW4N2fBr/LZnFOXRt0I7skuv7ILc0H/efB1q/5e3sWWHbI2kneabrE3w7eiVmxcLwj18AYM2RaKJHLMdkMbFs/4Zb28HA+bwU7qoXxtaLMXTwbYVGZd0P/Rv14mzuBa6V5NDIPbDcOq28m9LYrT6bEv9rW+ag1vJMuxF8kvgNAPVd/Tmcfpzpe16nZ/3OjGw5iPePbST67Fbe6z0Xk2JmfcIXt5z3rybnnN2i1NRUlixZgl6vp169ehw9epTs7GyWLl1KkyZNSEhIYPHixZjNZkJDQ5kxYwabN28mOjoatVpNQEAACxcuRKfTMWTIEMLCwvjxxx8ZM2YM8fHxJCQk4Ofnx7JlywBrxevQoUMoisKsWbMIDQ29IVP79u1p3749M2fOtC1bsWIFp06dYuzYsUyZMgWAAwcOsH79etLS0pgzZw7dunW7HbtMCBuVSoXFYkGtVlNSUIKLhwtqjZqGIQ1wcbd+uAgKbUTm5Wz6RNzDlve+Jm5XPMHtgvDy96Iwp5C9W/bz8sbpqLVqPl38OYEtAqnXxB+jwcjlpCsMfOYhAJzdnen7RG9Wz96Ah4873v5eePt53lJevzZ++LXxQ7EonNqSwIWY8zTpY60oXdp7kUZ3NbK1VWtU+LW1Tjf5twvg/M7z6Fx1tHi4BQff3o+jlxMuvs44+ziT8PlJmvZvhn87f+u5XOuO0nliF8JfvAuwTrsdfHs/feb3uzHUTQS0DSCgbQCKReFE9HGSdiXRrF8zCq7kc/LLk4QMaIlnw+v7ofsz4SgWheOfx3Nh73mCejapsF9FUTj9zSksZgtdn+6KWq3GwdmBwvQCWxtDkQG9u77C9Svj38Yf/zb+KBaFk1+c5PzuZOq29iPtSBo9nu/BtcTr1U5FUUj8byIWs4UuE7qgUqsozS/l3PdnGfDWg6g0Kg5/cBivIC9CHg4hbuNRUg5dwjekLi4+LhRcLaiw31tV0euiflh9kr4/x/1v9kelUfFT1BG8grwqbFunaR28mnijc7XuqzrNfCjMKKr09VZ4tYDTX56m2YDm5aZBK3JPUBf6BHfjn9+/TW5pQbnn/u/bRahQMa3HaAa3upfsklwaedazPe+ud7VVvn6r0FBUYdsX7nqS1Uc+Z/f5w7T0bcL8e5/jtZ0rGN1hEPdEjcJkNrGo/4scv3qGxMzzVd7HHyd+w+R2I7knsAvHMhO5WpxFfVc/wut1ZM6BZbTxKT9Ifbz5g2jVGhbHrsLy83RlfVc/RoYMZNOZbzmfb628mxUzh68eA+DQlTgeCuqNp96NQU3vY+TW/8OkmPlHp6dIzEm2rSP+nNt+K426deuyZs0aJk+ezKZNmwB45ZVXeP3119mwYQPTp08nOTmZbdu2sWHDBj766CNCQkL49NNPAUhJSWHKlCls3ryZpUuXMmDAAD755BNKSkpISkpi//795Ofns3HjRt577z2WL19e5WyTJk2iZcuWrF69mu7duwPWA2NUVBRvvvkmGzZU/klm7dq1tmlNg+HWPgUL8XsahgRycr91qiJ+70madQzGN9CH9IvplJWUYTFbSD2Thm+gD47OeoZPf4wJi8ZSWlxGp77tKcovRq1R46B3QKPR4OTmSF6m9WBy+sczNO1QfiqudfeWPPPWUwwYfz8qtQoPn98/sP3WL9U6lVplO5D+4urRK/i1u37uj3dwHdLjrwKQefqa7SAa0KEePWfdTeuhoaBS4eTlRHFWMY4e1v70bnpKskvKbU/nokOl+WNvaRVlNhlMHP1PHGFPdi43MDMUG2xtnTydMJWabujvF0k/nMPR04nWg0JRq63Z6jSpw5XjV7GYLJjKTOSn5eEe4F5pHzfLq3e1Tm9eOnAJFIVD/z7EqS8TuHz0MmmxaST/kIyjpyOtBra6fl5fgQGVWo1Gp0GtUaNzdqAkpwQHJwc6P9WFXv+4G2OJkYbhjSrt91ZVtI/LfpPDwdmBkuySCtu6+rtRcDkfU6kJxaKQcyEHVz/XCtuaDWaOf3Kc9mM63HRg1sIniD7B3Xhl+zs3DMxcddYPPwoKGUVZuOgcib+SSM/GndCqNThq9TT3aUxydkqFfVfWtp5bXa4VWaeMs4pzCXDzxcvJA5PFTJnJgFmxkF9WiL/brVWBS0ylvHkkipn73sRZ68iOS/vo06A7apWKWZ0nMjLkEboHtKdHvY48FNSb7NJcPjr9lW1gplM78HSbCN4+urbcICsh6xyd/dsB0M43hPN5Kbjr3DBbzBgsRiyKhQJjET5O3reU96+muo3/qtttvyCgc+fOAAQHB7Nz506ys7Px8fHB39/6hq1Wq0lMTCQ8PByt1hovPDyczZs3A9C4cWPc3a1vZH5+fnTq1AmAwMBACgoKOHnyJAcPHiQyMhLAdv7YH9W1a1db3vx863khc+fOJSkpCb1eT1RUFCDTmuKv99+ordw/uh99ht/Nx4s2s3fLAXzqeTN4yiNodVr6PtGblf9YjVqjptuDXXDzcuXc0SS2rtuOoii06dGaJm2t55w0aB7Iu8+vBKBecAAtwpoBkBx/ntbdW5bb7kf/+pTcjDz0TjoGP/tIlfOe3HSClkNacfnnAYFKrcK5jjPtx1iv9jQUGlBp1bbznwCC+jThpw+PkHY4DQcnBzqOs56QH/vvHynOLkHrqKXdyPYAtBzcimMb4kBRsJgVQodZK+IH3tqHxayARaHVo625Fcc+jSP00TakHk7l3PazqNQqXHxcCBvbmdxLueRczCZmyW5b+x5T7yL1cArn915Ao1Xj4uNCpzFhlfZ/+ehlDMUGzu9JBqB+h/q0eCCEoLuC2PHadjQ6Da0Hh6Ku4qAy/tN4Qh8NJfVwKkk7ztnydnyyU7n9mnEqg/TjV6kfVp+9S/ZgKDZyYc8FAOp1qEfz/s3xDvLih/k/oAI8G3ni38afjIQMTnx+AhSF+mGB+Ib44hviW2G/VfV7rwuNgwavIC9iXtsFKvBo6IlfGz/SfkytsG3zh0PY98YeVGoVje8JwtHDkdSDKTe0zU/JI+9iLgeWXj9BveuUbuhcbzxPr2fjToTVb82GoYsBuFKQQUZRNsv2refBFnczqFU/jBYTqXlXmbPjXYxmI18kfM/Hjy+h1GTgnQMbMCuWCn/3nNL8Ctsu27+euX0no1KpcVBrWRQTRVL2JY6nn+GT4W9ZK67Xkok5H1ulfTyu9VDWJUQT6tOc0a2GoELFvstHOJ51huNZ189Na+sTQphfG/Zd/onXwqfh4uDMfY16AnDwylFOZJ2hmWcjXgt/wbbOvIPL+Tr5B17sNJ5e9TtTZCxmyU8fUmAo4kzOeZbe/TIASbmXbFd2ij9PpSiKcvNmf86vpzWfeuopgoODSUpK4oMPPmDhwoUMHDiQ9evX4+XlhdFo5Pz587z55pusWLECjUbD6tWrcXNzY+jQoQwbNsxWcfv1z/PmzeORRx4hMzOTxMREJk+eDEBJSQlOTk6VZps5c6YtE8Do0aN59913cXNzY/ny5bRr145evXpRVlbG+PHjK6yeRUdHU1ZWJoMzccu+uvhZTUeoskcaPQbAjP2zajhJ1S0K/xcArxyaU8NJqm5e11d5+eA/azpGlS3o9hpQ+14Xzd/qX9MxbsmZF7ZyX/SYmo5RZduGrL3t2zyR89Nt21aoV8ebN/oTavwbAtRqNbNmzWLixIlERkaycuVKmjdvTq9evYiIiGDUqFGkpaUxZMiQm3cG9O3bl/T0dCIiIhg/fjw7d+68pTy9e/dmxIgRHD58+I/8OkIIIYQQf8ptqZwJISomlbPqJZWz6ieVs9tDKmc3dydVzv4WN6FdtWoVe/bssT0ODw9n0qRJNZhICCGEEH8luZVGLTNhwgQmTJhQ0zGEEEIIIW7qbzE4E0IIIcSdTb6+SQghhBBCVAupnAkhhBCi1ruTzjmTypkQQgghhB2RypkQQgghaj2pnAkhhBBCiGohlTMhhBBC1HpytaYQQgghhKgWUjkTQgghRK0n55wJIYQQQohqIZUzIYQQQtR6UjkTQgghhBDVQipnQgghhKj15GpNIYQQQghRLVSKoig1HUIIIYQQ4s84l3/qtm2rqXvLau1fpjWFqEHvn3inpiNU2TOhUwEYvW1KDSepunX3vQvAtD3TazhJ1S3t+UatywsQ9uGjNZyk6mLHfU63dcNqOsYtOTh6U01HELeRTGsKIYQQQtgRqZwJIYQQotaTCwKEEEIIIUS1kMqZEEIIIWo9uQmtEEIIIYSoFlI5E0IIIUStJ5UzIYQQQghRLaRyJoQQQohaT67WFEIIIYQQ1UIqZ0IIIYSo9eScMyGEEEIIUS2kciaEEEKIWk8qZ0IIIYQQolpI5UwIIYQQtZ5crSmEEEIIIaqFVM6EEEIIUevJOWdCCCGEEKJaSOVMCDtRnFdC3DfHUKlVdI/oalueeTGLmLV7MZWZcPdz574pfVFr1OzdsJ+rZ9MxlhrpHtGVxh0a2dYpyi1m7aQNPL1uHFqdlqRDyfz0dRxmk5mOD7eneY9mlBWVsf39nZTkl+Dg5MD9U/vh6OpYYduKuDm4cl+j3iiKheik/9qWj231BHWdfQFw0jqSWZLF8mNRtuefaDEEo8XE5rNfVdrWQa2le0BnOtZty9tHV9rW7VmvG/cE9rBtMyH7DF38OtKvYS8c1A58f2kX+68crnQflxWUceH7ZFRqFc0HhZR7LmXvJVJiLqJSQbNBIfi09OX0ZwnkJudgKjPRYnBLfEPrYiw2cnxdHIYCAxpHLe3HdcDBRYfZaObywVTSj14lbKr1/5/FZOH4+mOUZpeg1qppP6ETDs4OFfZrD3nzU/M59ekJLAYzTj7OtB3bgdzkHM58cdq23YLUfLpOD8e9gUeFmV11zrzU42nqOHmiUqmZu3s5lwszbM839qjPpE4RbEnczoG0OACmdo6kpU8wzg5OLD+8gdgrJ2ztvR09+OrxFfTZOBqD2Whb/kLXMRjMJt6N3QjAw816MyTkPiyKhX8f+YTDV45zd6MujAx9GAe1lo9OfM335/ffmNfBmRndn/o5r4p5e9/jSuE1AJy0emaFT8TX2Yv8siJe3fsuxcYSOvq35qn2Q9GpHdh8eitbk/fQ1Kshz4ZFotfoyCzJZe6edzBZzOjUDtzf5C7ubtiFF39YZNvug03vYXDzflgUC6uObiL26okK+xW1x9tvv01sbCwmk4n58+fTrJn1vfPKlSsMHTqUoKAgAObMmUPTpk1/ty8ZnAlhJ/as24envwfGMlO55e513Rj8yiOoVCq2v/8DV8+mUy8kgGbdm3JXZDjFeSV8ueDrcoOz2C9+wtHdEQBjqZEjX8UxZO5AFLOFzf+MpknnIA5H/0SLns1o2i2YE9sTOPr1McIGd6ywrVZ341tFRIvBpBdfQ6fRlVu+OuE/tp9HtHiM/Vd+tD32dvSilXcIxzJP/G7bBxr1Jc+Qj5uDq+35+i7+NPcK5rUf30JBAcBZ60S/hr1YFLscjUrNy11e4KeM45SaSyvcx6c3ncS5rgvmMnO55QVp+eSczaL7zLtQqa9PjfiH1SPksVaUFZRx+O2D+IbWJenbs9TrUh//TvVIibnI+e+TaT4ohPPfJaF312MoNNjWv3YiA0cvR9qN7UBKzEVS9lykyf1NK+zXHvI6+zjT5YXuqFQq4tfGkXc+F+9mdej2jx4AlGSXcGrTyUoHZgCOWj1vHVpLZnEOPRp0ZGSbR1h8wDo493f1ZUy7wRQby///iYrbTLGxFD+XOszu+Uy5wdmYdoPJLc0v197PxYcu9dqyN+UnAJp4NqCDf0vGfv2S7bXhqNUTGfoIk/43F41aw4cPvcbuS4fLDfB+abfs8HoyS3IIr9+BEa0f4c1DHwIwvNVD7E2JZdv5fTza4n4ebXEfG058yVPth/LijkWUmgysfehfbE3eg6IovLhjEUaLiSmdRtKrQWd+uHiQEaEPk1WSi6ejm22bQZ6BtK/bkqe+nW3LC1TYr6i6mrwgIDY2lqysLDZu3MiZM2dYvHgxH3zwAQD5+fkMGDCAl156qcr9Vcu0Znp6OmvXrq2Orv+U+Ph4IiMjSUpKsi2LjY3FbLa+8S1fvpyYmJib9hMdHc3dd9+N0Vj+j3zr1q306dPnrw0t/jbun9qP+q3q3bBc56RDpVJhMpgoLSzDw88dAL+m1gO6zlmH3llva5+RfA0V2NpdOXOVBm3qo3XQ4ODogF8zP3LScsi6lEVgaH0AgsIak56UUWnbiqw6sYHEnKQKnwOo4+iFu86N8/mXbMuGNn2Yby98f9O2X53/jt1pB8q16VU/nKySbGaETWVy27G4Orjg5+zLxfwUzIoZg8VIct4F6rn6VZqp3biOeDerc8PylL2XcKrjzKE39/PTv2MxFJQB4NnYEwCtoxYHZwfAOjCqE+IDQN12fuRdyAWg6UPNadCrUbl+tY5ajMXW9wlDoQGdm77Sfu0lr0qlwmw0Yywy4OzrXO75c9+coemDFVdSf5FZnENmsfU1U1BWRKmpzPbc1cJrzI15lyu/qqQBtsFaA/cAzmZftC1vUScIBUgrSC/XfnLYE6yL32J7PLBFX64UXuPfA+byr97/h4fejTa+zfnx8nGMFhOlpjJOZJylsUf9G/OW5JBZ8nNeQxGlpusDxzD/1uy4cBCAnRcPEurbHIBSkwFXnTPODo6U/Nw+KTcFo8Vk66fk5997TXw0X539odw2H2nah6tF13jv/ld47e5peOjdKu1X1A579+7lwQcfBKB58+bk5eXZnisoKMDd3f2W+quWwZmfnx9jxoypjq7/sLi4OL788kucncu/2SxbtgyTyVTJWpVzd3fn22+/Lbfss88+o27dij8BC/Fn/G/pNtZMWk+dht44e15/DZuMZnZ/GEPnRzsBYCwzsm/jAboO62xrU5JXgrO7k+2xk6sjpYVl+DSqw7mDyQCkHE/FYrZU2vaP6N+oD9su7bI97lW/OxfyU8guzb1p24r4ufhSYCzi9dhl/Jh+lEHBA8gozqSpZxCOGkd0Gh1NPBqhUWluOWtxehEOrjq6/aMHAWH1OPv1GdtzZqOZhI9PEDzAOihxC3Tn6k9XAMg8nYnFbKm0X6+m3hRdKSRm9g+kHUrFv2NApf3aQ16Ao6uOsHPGdtwC3dG5Xx/0l+WVUpZb+rtVs1/zdfZmZJtH+M/Jb27atmu9tmwc+Aazwifw+altAOg1Op7tPJJVP20q13Zg876czkwmoyjLtqyBewC5pQU8/e0ctp/fz4QOw/B28ihXccsrK8RN70plfJ29GNH6YT5JuP6+7qBxwKyYr6+vcwHg44RvWPPg63w0cAlfn91Zrp+2vi1o4hnIoctxlW7rl7zPfPcqP1w4wPh2j920X3Fzqtv477eys7Px9va2PdZoNFgs1r+1kpIStm3bxvDhw1mwYMENhZ2KVMvgLDU1lWnTpjFz5kzeeecdnnzySQYOHEhysvVAkJCQwJgxY4iMjGTRIusc/ObNm4mIiGDEiBG8+OKLGAzWUvuQIUNYuHAhgwYNYsuWLcybN4/hw4fz3HPP2ba3fPlyRo4cyYgRIzhx4sSNgYD27dsze/ZsvLy8bMtWrFjBqVOnGDt2LAcOWD+lHzhwgPHjx/PAAw9w8ODBSn/HQYMG8fnnn9seHzx4kNDQUBRFqXQdIf6oB6bdx/gPnsRitnBqp/X8n5zLuWx//wfa9m9DgzaBAMSs2UunQR3Qu1w/qOqcdZQWXR9glRaV4eThROdHO3H51BWiX/2S/PR83Ou6V9r2VjmotTR0CyQp7zwAfs516VS3XYUDsN+2rYzFYuFY5kkA4q6doJ6LP0WmYr5K/o4XOk5kXKsnuFaSRWZJ1u/2UxGVRkXdNtYPVnXb+lF4uQCAwquFHF8bR6PejfFpaT03rumDzck+m82hJfspuVaMs49zpf0mfnGKoPuC6TW/D+3HdeT4+mOV9msPeQE6TOhE3zfvQzErpO1PsS1P3Z9CYI8GVcp3V4NOPNVhKAv2rrBV0X7PocvxjPxyOpO/m8+C3s8D8H/dnmTdsS0UGYtt7Rq6B3BPoy58fPK/5dY3W8zs+3mKc2/KEYK8Aik0FOOmd7G1cdO7kFuaR0V6BHZkbNvHWHhgpa2KBqAoiu1A7K53Ibc0Hy9Hdx5vOYDBnz/D4M+eISwglKZeDQGIDB1Ip4BQXt37LpbfORaYFDP706x596UeobFn4O/2K+yfq6sr+fnXPwyo1WrUausQq2fPnnz11Vf85z//wcXFhU2bNlXWzfX1qy3pz+rWrcuaNWuYPHmyLdArr7zC66+/zoYNG5g+fTrJycls27aNDRs28NFHHxESEsKnn34KQEpKClOmTGHz5s0sXbqUAQMG8Mknn1BSUkJSUhL79+8nPz+fjRs38t5777F8+fIqZ5s0aRItW7Zk9erVdO/eHbDOWUdFRfHmm2+yYcOGStd1dnamQ4cOtkHdhg0biIyMlMGZ+MuV/TxYUqlVuHq5YCw1YiozEbN2L30n3oNvY+uUVXFeMRnJ1zi5PYH/vfUd2Sk5fP/uDvyb+XHx6CXMJjPGMiNZl7Lwru+FzknHfc/2ZcicgRhKDLTs1aLStreqrU8rTmYn2h53DwhDhYqJbcYwMLg/HXzb0Klu2wrbVuZc3nna+bQGoKV3M1IL0wA4eu04Cw+/zadnv0RRFHLKKj4A/x7PJl5kHLdOtWUlZuIW6I7ZYObUppO0GdWuXLVI66il3dgOdP2/cEylJup3r3zAUpJVgt7DOlDWuespzS6ptF97yPvLFKxKrULv6YjpV+e6pcddxbdt5VPGv2jq1YheDcNYuG8leWWFN22vUanR/3zeYm5pPipUeDm6E1KnCYND+rGw9zSCPBswt9cU+gf3RK1Ss6D384zvMJReDcO4p1EXjmck0qNBRwA6BbTmXPZFTlw7S3hgBzQqDXqNjmCvhlzITasgb0PuCuzEooMfkP+bvCczz9KrYRgAvRt15fCV43jo3TBbzJSZjZgVC/mGInyd6zCkxb1kleSyJv7z3x2YAZzIOEN4fWvejv6tOZdzqdJ+xa1Q3cb/ygsLC2Pr1q0AnDt3Dn9/f9tzv8zOqdVqPD09q/SbVPsFAZ07W6dXgoOD2blzJ9nZ2fj4+NiCq9VqEhMTCQ8PR6u1xgkPD2fz5s0ANG7c2DZX6+fnR6dO1umbwMBACgoKOHnyJAcPHiQyMhLAdv7YH9W1a1db3l9GwXPnziUpKQm9Xk9U1PWrziIjI5kzZw5eXl74+PhQp478IYm/zt4N++k+vCtn9p3j1K7TaLQa3P3c6D3hHjIvZHIt+RpfLrg+ZfTQ9AeIWDzM9vizV77g3il90eq0tOodwuZ/RqPVaen2eBfUGjUpx1M58PEhFEWhadcm1G9tPd+torZVMazZQD4/9w1mxUyIVzN+unbc9tyWpOtTRSFezWjj05IjGfG2x79uW5kdKTGMbz2Szn4dKDGVEHXyIwAmthlDHUcvSs2lrD9180+kv3b6swSaDwqhUe8g4tcc5WrsZbTODrQd056C1HzyL+ZyeNkhW/uOz3QmPyWPM1tOgwL+HQPwbl75333zQSGc3BiPoigoZoWQoa0q7Vfnqqu0n9uV98rhNNL2p6DSqnH2cab1SOsA2lBoQK1Ro3G4+ZRxeGB72vu1ZOWAVwG4WphJZkkOK458gsly4ykkDhoHlt47C/XPJ3O/F/sROaX5jPpqhq3NygGvMjfm3XIn83fyb033wA7suvgjTlpH5vSaTL+g7hQaipm35z3yygr5+uxOPnzoNcrMBlb+9Clm5cYp3W71rHnfv3+ONW9RJlnFuayM+4R1x7cw964pPN5yAKn5V3nj0IcYLSZOZSWx6oH5gMKZ7IscTItjSd8ZuOpceKjpPQDsSYnl44T/3rA9gM8Tv+OfPZ6hb+NuFBqKeW3/CvLLCivsV9QO99xzD7t37+aJJ57AxcWFefPm8cYbb/Dcc8+xbds2PvroIzQaDfXr12f+/Pk37U+lVEOpJzU1lSVLlqDX63nqqacIDg4mKSmJDz74gIULFzJw4EDWr1+Pl5cXRqOR8+fP8+abb7JixQo0Gg2rV6/Gzc2NoUOHMmzYMFvF7dc/z5s3j0ceeYTMzEwSExOZPHkyYJ3bdXKqfBpm5syZtkwAo0eP5t1338XNzY3ly5fTrl07evXqRVlZGePHj6+wehYdHU1ZWRkRERHMmTOHCxcuMHfuXIKCgsplFOJm3j/xTk1HqLJnQqcCMHrblBpOUnXr7nsXgGl7ptdwkqpb2vONWpcXIOzDR2s4SdXFjvucbuuG3byhHTk4Wo4rN3Ol+NLNG/1FApyrd8r5tt+EVq1WM2vWLCZOnEhkZCQrV66kefPm9OrVi4iICEaNGkVaWhpDhgypUn99+/YlPT2diIgIxo8fz86dt3YSZe/evRkxYgSHD1d+b6Tf8+STT+Lh4WG7f4kQQgghxJ9RLZUzIUTVSOWseknlrPpJ5ez2kMrZzV0tSbl5o7+Iv1PVLo75o+7Im9CuWrWKPXuu37wvPDycSZMm1WAiIYQQQoiquSMHZxMmTGDChAk1HUMIIYQQt4188bkQQgghhKgGd2TlTAghhBB/L3dO3UwqZ0IIIYQQdkUqZ0IIIYS4A9w5tTOpnAkhhBBC2BEZnAkhhBBC2BGZ1hRCCCFEradSybSmEEIIIYSoBjI4E0IIIYSwIzI4E0IIIYSwI3LOmRBCCCFqPZXcSkMIIYQQQlQHqZwJIYQQotaTypkQQgghhKgWKkVRlJoOIYQQQgjxZ2SWXr1t2/Jx9K/W/qVyJoQQQghhR+ScMyGEEELUevINAUIIIYQQolrI4EwIIYQQwo7I4EwIIYQQwo7IOWdCCCGEqPXkPmdCCCGEEKJayOBMCCGEEMKOyLSmEEIIIe4AMq0phBBCCCGqgVTOhBBCCFHr3Tl1M6mcCSGEEELYFamcCSGEEKLWk69vEkIIIYQQ1UIqZ0IIIYS4A0jlTAghhBBCVAOpnAkhhBCi1rtz6mZSORNCCCGEsCtSORNCCCHEHeDOqZ1J5UwIIYQQwo5I5UwIIYQQtZ7c56wK0tPTWbt2bXV1/4fFx8cTGRlJUlKSbVlsbCxmsxmA5cuXExMTU6W+vv/+eyIjI4mMjGTEiBFs2bKlOiILIYQQ4m+k2ipnfn5+jBkzprq6/0Pi4uL4+uuvcXZ2Lrd82bJlREVFodFoqtzX/v37+eyzz1ixYgWurq4YDAZmzZqFq6sr/fr1+6ujCyGEEOJvQqUoilIdHaemprJkyRL0ej316tXj6NGjZGdns3TpUpo0aUJCQgKLFy/GbDYTGhrKjBkz2Lx5M9HR0ajVagICAli4cCE6nY4hQ4YQFhbGjz/+yJgxY4iPjychIQE/Pz+WLVsGWCtehw4dQlEUZs2aRWhoaKXZZs6cyVNPPUVwcDArVqzgww8/pEWLFkyZMoXY2FiKi4s5e/YsaWlpzJkzh27dut3Qx8SJE3n11Vfx8/OzLcvOzmb69Ol8+OGHf/0OFUIIIUSl8o05t21b7g5e1dr/bTnnrG7duqxZs4Zt27axadMmZs6cySuvvMK7776Lv78/FouF5ORktm3bxoYNG9BqtURFRfHpp58SGRlJSkoKa9euxcnJiX79+rFkyRJeeeUVJkyYQFJSEunp6eTn57Nx40Zyc3OZMWMGK1eurFK2SZMmsX//fqKiotDr9cTGxqJSqYiKiuLkyZO8//77FQ7OcnJyyg3MALy9vSkqKvpL9pkQQggh/p5uy+Csc+fOAAQHB7Nz506ys7Px8fHB398fALVaTWJiIuHh4Wi11kjh4eFs3rwZgMaNG+Pu7g5Yp0s7deoEQGBgIAUFBZw8eZKDBw8SGRkJYDt/7I/q2rWrLW9+fj4Ac+fOJSkpCb1eT1RUFK6urly7dg1fX1/bellZWXh6ev6pbQshhBDi1qnuoFtp3ParNRVFwdPTk7S0NHJycvDy8sJoNBIcHMwXX3zBqFGj0Gg0HDx4kFatWgE3XoHx28dBQUH079+fyZMnA1BSUnJLmdRqNQaDAb1eX67/X29n7ty55dYZMWIE8+bN44033sDR0ZHS0lLmzZvHqFGjbmnbQgghhBC/ViO30lCr1cyaNYuJEyei0+no2rUrU6ZMoVevXkRERODo6EizZs146aWXqtRf3759iYmJISIiAhcXF4YMGcKAAQOqnKd3796MGDGC2bNnV3mdPn36UFxczLhx41CrrRe9jhw5kvDw8Cr3IYQQQoi/yp1TOau2CwKEEEIIIW6XAmPebduWm4NHtfZ/x96EdtWqVezZs8f2ODw8nEmTJtVgIiGEEEJUlzunbiaVMyGEEELcAQpvY+XMVSpnQgghhBC/T76+SQghhBBCVAupnAkhhBDiDiCVMyGEEEIIUQ2kciaEEEKIWu/OqZtJ5UwIIYQQwq5I5UwIIYQQd4A7p3YmlTMhhBBCCDsilTMhhBBC1HpynzMhhBBCCFEtZHAmhBBCCGFHZHAmhBBCCGFHZHAmhBBCCGFH5IIAIYQQQtR6qjvoVhoqRVGUmg4hhBBCCCGsZFpTCCGEEMKOyOBMCCGEEMKOyOBMCCGEEMKOyAUBtUh2djbr1q1DpVLx/PPPk5yczKuvvkpZWRkdOnRgxowZNR3xBvn5+cyZM4fMzEwsFguvv/46RqPRbnMbDAamTp1KUVERiqKwZMkSioqK7Dbvrw0ePJhp06YRGBhYK/I+/PDDeHp6AjBs2DBat25t17nj4+NZtGgRZrOZvn370rdvX7vOu3HjRr777jvb4zNnzvDxxx/bdeY1a9awY8cOTCYTr7zyCo6OjnadF2Dx4sXEx8djNBqZO3cuer3e7jJX9djx9ttvExsbi8lkYv78+TRr1qyGk/+NKaLWmD59urJ8+XLljTfeUBRFUcaNG6ekpKQoiqIozz77rBIXF1eT8Sp09epV5erVq4qiKMrOnTuVuXPn2nVus9msFBcXK4qiKFu2bFFWrFhh13l/8b///U/p27evsnv37lqRV1EUZfTo0eUe23Nug8GgTJgwQcnNzbUts+e8v7V161YlKirKrjPn5eUpI0eOVCwWi3LhwgXl6aeftuu8iqIou3fvVubPn68oiqKcO3dOGTVqlF1mrsqx4/Dhw8o///lPRVEUJTExURk/fnyN5RWKItOatcjixYvp3LkzACaTibKyMgIDAwG4//77OXr0aE3Gq5Cfnx9+fn4AuLu7o9Pp7Dq3Wq3GyckJgIsXL9K8eXO7zgtQWFjIl19+ycMPP4zZbLb7vL9Qq6+//dj76zkmJoZ69erxwgsvMHr0aOLj4+06769ZLBY++ugjhg8fbteZ1Wo1FosFo9FITk4OXl5edp0XrNXIrl27AhAcHExBQYFdZq7KsWPv3r08+OCDADRv3py8vLwayyvknLNaKzs7Gy8vL9tjT09P8vPzazDR70tPT2f16tWMHTvW7nNHRUVx3333ceLECVq3bm33eRcsWMCkSZNQq9UUFRXZfV6A4uJiLl26xIgRI3juuee4du2aXee+ePEieXl5rFy5kgULFvD888/bdd5f27FjBz169LD714arqythYWE88MADTJo0iUcffdSu8wK0aNGC7du3oygKFy5c4NSpU7aperDPzJUdO7Kzs/H29rYt12g0WCyWmogokHPOai13d/dyf/R5eXnl/rDsyc6dO9m5cyfz58/HycnJ7nOPHz+e8ePHs3v3bv71r3/Zdd6vvvqKgIAA2rZty+7du3Fzc7PrvL9wdnZm+/btAOzbt8/u97NGo6FHjx5otVoCAwPx9PQsV1mwt7y/9vnnn7NgwQJcXFzseh/v2rULk8nE9u3bycvL49lnny1XXbW3vAA9e/bk+PHjREZG0rp1a7p06UJBQYHteXvMXNmxo7S0tNxytVpdbv+L20v2fC3l6OiIwWAgPT0dgO+//57u3bvXcKobnT59mp07dzJv3jy8vLzsPndhYSHKz/dlrlevHhaLxa7zfvPNN5w7d45p06bx3XffERUVxblz5+w27y/MZrPtZ29vb1QqlV3v5w4dOhATEwNAZmYmLi4uGI1Gu837i5ycHMrKyqhTp47d/+2lpaXh4+ODSqXC1dWVoqIi8vLy7DbvL5555hk2btxIeHg4Xbp0set9DJUfO8LCwti6dSsA586dw9/fvyZj/u1J5awWmzlzJlOnTkWn09GnTx+Cg4NrOtIN9uzZQ2xsLJGRkQAEBATYde7k5GQWLlyITqfD0dGR2bNnk5OTY7d5V61aZft5+fLltGvXDk9PT7vN+4uLFy/y0ksv4eDggE6nY+7cuXa9n9u2bUtQUBDDhw9Hq9Uyc+ZMLBaL3eb9RWxsLO3bt7c9tue/vSFDhvDSSy8xcuRIDAYDw4cPJyQkxG7zgnXw+8wzz6AoCkFBQcydO5eePXvadWao+HUQFBTE7t27eeKJJ3BxcWHevHk1HfNvTb6+SQghhBDCjsi0phBCCCGEHZHBmRBCCCGEHZHBmRBCCCGEHZHBmRBCCCGEHZHBmRBCCCGEHZHBmRDib2fLli2cPn0asN5u4tf3Xfut7Oxsli5dyttvv21blpyczOjRoxk+fDiLFi2q7rhCiL8ZGZwJIf52Bg0aREhICADLli3DZDJV2vb111/HwcGhXJuFCxeyYMECPvnkE9LS0jh27Fi1ZxZC/H3ITWiFEDVi2rRpZGZmUlZWxpIlSzh+/DirV6/G09OTOnXq0L59eyIiItixYwcffvghFouFoUOH8uijj97QV3R0NGVlZURERAAwbNgwNm3aRHR0NPHx8Vy9epVLly4xdepU+vfvb7th78mTJzl16hRjx45lypQppKSkEB0dDVhv1Nm+fXsWL17MoUOH2LNnD1D5F0e3a9fuNu05IcSdTgZnQogaMXv2bLy9vfniiy/45ptv2LVrFxs3bsTR0ZFXX30VgPz8fNatW8e6devQarWMGTOGhx56CL1eX+XtFBQU8O9//5usrCwmTpxI//79bc9NmjSJ/fv3ExUVhV6vZ+nSpaxbtw4nJ6dKv/S5oi+OTkpK+oN7QQghbiSDMyHEbZeVlcV7772Hs7MzGRkZXL16lTZt2uDo6AhA69atMRqNXLhwgYsXLzJ27FjA+nU5mZmZ1K9fv1x/KpWq0m116tQJgDp16tw01/z583nrrbfw9fVl9OjRFQ4CK/viaCGE+KvIOWdCiNvuyy+/pGPHjrz44ouEhITQqFEjTpw4gdFoBODQoUMABAYG0qJFC9avX8+GDRvYvHnzDQMzsFavMjIyAOtgKTc31/bcrwduFQ3i1Go1BoMBgEaNGvHyyy/j7u7Opk2bKsxu718gLoSo/aRyJoS47cLDw5k+fTpff/01TZo0wcPDg/vuu4+hQ4fi6+uLv78/er0eb29v+vXrx+OPP46rqytt27bl+eefv6G/Hj168MUXX/DWW2/h7OyMq6trlbP07t2bESNGMHv2bNasWUNBQQEajYa5c+dWuo49f4G4EKL2ky8+F0LYBaPRiIODAxaLhalTpzJ58mRatmxZ07GEEOK2k8qZEMIuzJw5k4yMDIxGI/fee2+lA7OYmBg++OAD22MvLy/eeeed2xVTCCGqnVTOhBBCCCHsiFwQIIQQQghhR2RwJoQQQghhR2RwJoQQQghhR2RwJoQQQghhR2RwJoQQQghhR2RwJoQQQghhR/4fHVxScrM/Dlk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11002" y="3946691"/>
            <a:ext cx="222886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Offer received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34124" y="3805088"/>
            <a:ext cx="31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Difficulty($10) </a:t>
            </a:r>
            <a:r>
              <a:rPr lang="ko-KR" altLang="en-US" dirty="0"/>
              <a:t>만큼의 수익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3EA5F2-EED5-48DF-8354-FCA625FF5429}"/>
              </a:ext>
            </a:extLst>
          </p:cNvPr>
          <p:cNvSpPr/>
          <p:nvPr/>
        </p:nvSpPr>
        <p:spPr>
          <a:xfrm>
            <a:off x="3700936" y="6031052"/>
            <a:ext cx="2347248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ECED6D-4F8D-4F0F-B17B-A4643E45372F}"/>
              </a:ext>
            </a:extLst>
          </p:cNvPr>
          <p:cNvSpPr/>
          <p:nvPr/>
        </p:nvSpPr>
        <p:spPr>
          <a:xfrm>
            <a:off x="3700936" y="5698602"/>
            <a:ext cx="2347248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7DEBA-317B-470F-8D09-447768C9930B}"/>
              </a:ext>
            </a:extLst>
          </p:cNvPr>
          <p:cNvSpPr txBox="1"/>
          <p:nvPr/>
        </p:nvSpPr>
        <p:spPr>
          <a:xfrm>
            <a:off x="3943178" y="5596204"/>
            <a:ext cx="1862762" cy="70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스타벅스 프로모션 참여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reward 10$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지급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5FFDD91-23F9-433C-9984-A3C248DE567E}"/>
              </a:ext>
            </a:extLst>
          </p:cNvPr>
          <p:cNvSpPr/>
          <p:nvPr/>
        </p:nvSpPr>
        <p:spPr>
          <a:xfrm>
            <a:off x="3725175" y="2175248"/>
            <a:ext cx="2219416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E37A51-EBE0-4C82-933F-A403FE7CAEF4}"/>
              </a:ext>
            </a:extLst>
          </p:cNvPr>
          <p:cNvSpPr/>
          <p:nvPr/>
        </p:nvSpPr>
        <p:spPr>
          <a:xfrm>
            <a:off x="3725175" y="2500779"/>
            <a:ext cx="2219416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FFB815-EAE5-4436-B4A8-555B60F5659B}"/>
              </a:ext>
            </a:extLst>
          </p:cNvPr>
          <p:cNvSpPr txBox="1"/>
          <p:nvPr/>
        </p:nvSpPr>
        <p:spPr>
          <a:xfrm>
            <a:off x="4002530" y="2069272"/>
            <a:ext cx="1744058" cy="70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sz="1400" dirty="0"/>
              <a:t>소비자가 </a:t>
            </a:r>
            <a:r>
              <a:rPr lang="en-US" altLang="ko-KR" sz="1400" dirty="0"/>
              <a:t>10</a:t>
            </a:r>
            <a:r>
              <a:rPr lang="ko-KR" altLang="en-US" sz="1400" dirty="0"/>
              <a:t>달러 소비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difficulty = 10$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FBD93-CFFB-4760-8FC1-2ABD5AEA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65" y="3350016"/>
            <a:ext cx="1279477" cy="12794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4D786C1-1E90-444B-930F-EF46025C5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84" y="3473666"/>
            <a:ext cx="1025767" cy="103217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CE798E1-10A4-490C-934A-623DAE1FA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8704" flipH="1">
            <a:off x="4186207" y="2690410"/>
            <a:ext cx="1349331" cy="13493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6F8DFA3-D9AF-48A4-9EDA-524464B5F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6048" flipH="1">
            <a:off x="4150767" y="4376531"/>
            <a:ext cx="1349331" cy="13493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F1B1A5-FE0B-4C6A-A192-965776D14B00}"/>
              </a:ext>
            </a:extLst>
          </p:cNvPr>
          <p:cNvSpPr txBox="1"/>
          <p:nvPr/>
        </p:nvSpPr>
        <p:spPr>
          <a:xfrm>
            <a:off x="4382337" y="1276901"/>
            <a:ext cx="3586347" cy="369332"/>
          </a:xfrm>
          <a:prstGeom prst="rect">
            <a:avLst/>
          </a:prstGeom>
          <a:solidFill>
            <a:srgbClr val="00704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BOGO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difficulty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10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때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E35B5B6-3DCE-4653-B182-69660A015633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6AF825-EF19-4FFA-99F2-5FAFD612D29E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DF27B-ABFE-4AF2-B7A2-5C70DBDC3090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2-1)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순수익 관점에서 우수한 프로모션</a:t>
            </a:r>
          </a:p>
        </p:txBody>
      </p:sp>
    </p:spTree>
    <p:extLst>
      <p:ext uri="{BB962C8B-B14F-4D97-AF65-F5344CB8AC3E}">
        <p14:creationId xmlns:p14="http://schemas.microsoft.com/office/powerpoint/2010/main" val="202047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3E570F-5A69-4B61-841C-81D05D7B3DC5}"/>
              </a:ext>
            </a:extLst>
          </p:cNvPr>
          <p:cNvSpPr txBox="1"/>
          <p:nvPr/>
        </p:nvSpPr>
        <p:spPr>
          <a:xfrm>
            <a:off x="1652588" y="3228945"/>
            <a:ext cx="888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성호경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이종원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이현우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오승훈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06A29-8F2C-4329-B11A-7CC304C5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343" flipH="1">
            <a:off x="6335182" y="3078257"/>
            <a:ext cx="262425" cy="214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503768-13E9-42ED-8D5B-9CDF6649E7F6}"/>
              </a:ext>
            </a:extLst>
          </p:cNvPr>
          <p:cNvSpPr txBox="1"/>
          <p:nvPr/>
        </p:nvSpPr>
        <p:spPr>
          <a:xfrm>
            <a:off x="1690258" y="4143921"/>
            <a:ext cx="157607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Sql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C7595-599C-4B0C-B5CF-BFCC48B2A252}"/>
              </a:ext>
            </a:extLst>
          </p:cNvPr>
          <p:cNvSpPr txBox="1"/>
          <p:nvPr/>
        </p:nvSpPr>
        <p:spPr>
          <a:xfrm>
            <a:off x="3501129" y="4143920"/>
            <a:ext cx="157607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PPT </a:t>
            </a:r>
            <a:r>
              <a:rPr lang="ko-KR" altLang="en-US" sz="1400" dirty="0"/>
              <a:t>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44DAD-B686-4A9C-9491-9A36E9E2CC0E}"/>
              </a:ext>
            </a:extLst>
          </p:cNvPr>
          <p:cNvSpPr txBox="1"/>
          <p:nvPr/>
        </p:nvSpPr>
        <p:spPr>
          <a:xfrm>
            <a:off x="5246800" y="4143919"/>
            <a:ext cx="16984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 총괄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Jupiter </a:t>
            </a:r>
            <a:r>
              <a:rPr lang="ko-KR" altLang="en-US" sz="1400" dirty="0"/>
              <a:t>보고서 작성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0A738F-659A-4C60-A84F-D2C1A73CEE11}"/>
              </a:ext>
            </a:extLst>
          </p:cNvPr>
          <p:cNvCxnSpPr/>
          <p:nvPr/>
        </p:nvCxnSpPr>
        <p:spPr>
          <a:xfrm>
            <a:off x="1353670" y="3842614"/>
            <a:ext cx="9386047" cy="0"/>
          </a:xfrm>
          <a:prstGeom prst="line">
            <a:avLst/>
          </a:prstGeom>
          <a:ln w="12700">
            <a:solidFill>
              <a:srgbClr val="007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CA77F2-D30B-4BD2-8FF7-E5351FA4743C}"/>
              </a:ext>
            </a:extLst>
          </p:cNvPr>
          <p:cNvSpPr txBox="1"/>
          <p:nvPr/>
        </p:nvSpPr>
        <p:spPr>
          <a:xfrm>
            <a:off x="7122871" y="4143919"/>
            <a:ext cx="157607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가설검정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F7FCA-A791-446E-9467-D70D010203D2}"/>
              </a:ext>
            </a:extLst>
          </p:cNvPr>
          <p:cNvSpPr txBox="1"/>
          <p:nvPr/>
        </p:nvSpPr>
        <p:spPr>
          <a:xfrm>
            <a:off x="9028549" y="4143919"/>
            <a:ext cx="157607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시각화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PPT </a:t>
            </a:r>
            <a:r>
              <a:rPr lang="ko-KR" altLang="en-US" sz="1400" dirty="0"/>
              <a:t>제작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2961A7-E06A-4395-99BE-3D72F82AD913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B100E6-C97D-4CC2-A8CA-06A0D558695D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CBAE5-7637-432F-B04D-F41072149C29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A97D3-F09F-4C21-A539-8D497F136E11}"/>
              </a:ext>
            </a:extLst>
          </p:cNvPr>
          <p:cNvSpPr txBox="1"/>
          <p:nvPr/>
        </p:nvSpPr>
        <p:spPr>
          <a:xfrm>
            <a:off x="4970884" y="1583348"/>
            <a:ext cx="2250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7047"/>
                </a:solidFill>
                <a:latin typeface="Santana-Black" panose="02000A03050000020004" pitchFamily="2" charset="-127"/>
                <a:ea typeface="Santana-Black" panose="02000A03050000020004" pitchFamily="2" charset="-127"/>
              </a:rPr>
              <a:t>Team</a:t>
            </a:r>
            <a:r>
              <a:rPr lang="ko-KR" altLang="en-US" sz="4800" dirty="0">
                <a:solidFill>
                  <a:srgbClr val="007047"/>
                </a:solidFill>
                <a:latin typeface="Santana-Black" panose="02000A03050000020004" pitchFamily="2" charset="-127"/>
                <a:ea typeface="Santana-Black" panose="02000A03050000020004" pitchFamily="2" charset="-127"/>
              </a:rPr>
              <a:t> </a:t>
            </a:r>
            <a:r>
              <a:rPr lang="en-US" altLang="ko-KR" sz="4800" dirty="0">
                <a:solidFill>
                  <a:srgbClr val="007047"/>
                </a:solidFill>
                <a:latin typeface="Santana-Black" panose="02000A03050000020004" pitchFamily="2" charset="-127"/>
                <a:ea typeface="Santana-Black" panose="02000A03050000020004" pitchFamily="2" charset="-127"/>
              </a:rPr>
              <a:t>5</a:t>
            </a:r>
            <a:endParaRPr lang="ko-KR" altLang="en-US" sz="4800" dirty="0">
              <a:solidFill>
                <a:srgbClr val="007047"/>
              </a:solidFill>
              <a:latin typeface="Santana-Black" panose="02000A03050000020004" pitchFamily="2" charset="-127"/>
              <a:ea typeface="Santana-Black" panose="02000A0305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45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663BC2-6926-45AF-AC07-8D7387A05D66}"/>
              </a:ext>
            </a:extLst>
          </p:cNvPr>
          <p:cNvSpPr/>
          <p:nvPr/>
        </p:nvSpPr>
        <p:spPr>
          <a:xfrm>
            <a:off x="6315959" y="3350016"/>
            <a:ext cx="4691580" cy="1279477"/>
          </a:xfrm>
          <a:prstGeom prst="rect">
            <a:avLst/>
          </a:prstGeom>
          <a:solidFill>
            <a:schemeClr val="accent4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CB507F-EBA9-4DB4-8ED3-9BC9FC9A84E1}"/>
              </a:ext>
            </a:extLst>
          </p:cNvPr>
          <p:cNvSpPr/>
          <p:nvPr/>
        </p:nvSpPr>
        <p:spPr>
          <a:xfrm>
            <a:off x="989814" y="1470582"/>
            <a:ext cx="10294071" cy="5062194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FBD93-CFFB-4760-8FC1-2ABD5AEA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65" y="3350016"/>
            <a:ext cx="1279477" cy="12794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4D786C1-1E90-444B-930F-EF46025C5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84" y="3473666"/>
            <a:ext cx="1025767" cy="103217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CE798E1-10A4-490C-934A-623DAE1FA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8704" flipH="1">
            <a:off x="4186207" y="2690410"/>
            <a:ext cx="1349331" cy="134933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F1B1A5-FE0B-4C6A-A192-965776D14B00}"/>
              </a:ext>
            </a:extLst>
          </p:cNvPr>
          <p:cNvSpPr txBox="1"/>
          <p:nvPr/>
        </p:nvSpPr>
        <p:spPr>
          <a:xfrm>
            <a:off x="4382337" y="1276901"/>
            <a:ext cx="3586347" cy="369332"/>
          </a:xfrm>
          <a:prstGeom prst="rect">
            <a:avLst/>
          </a:prstGeom>
          <a:solidFill>
            <a:srgbClr val="007047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BOGO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difficulty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10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때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48E1B-AC2E-4472-87D8-BEB4D6F06EC6}"/>
              </a:ext>
            </a:extLst>
          </p:cNvPr>
          <p:cNvSpPr txBox="1"/>
          <p:nvPr/>
        </p:nvSpPr>
        <p:spPr>
          <a:xfrm>
            <a:off x="3663966" y="3989754"/>
            <a:ext cx="2212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000" dirty="0"/>
              <a:t>Offer completed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1518BE-BCE4-4C26-9598-285F91D0539F}"/>
              </a:ext>
            </a:extLst>
          </p:cNvPr>
          <p:cNvSpPr txBox="1"/>
          <p:nvPr/>
        </p:nvSpPr>
        <p:spPr>
          <a:xfrm>
            <a:off x="7850176" y="3805088"/>
            <a:ext cx="284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1800" dirty="0"/>
              <a:t>Reward($10) </a:t>
            </a:r>
            <a:r>
              <a:rPr lang="ko-KR" altLang="en-US" sz="1800" dirty="0"/>
              <a:t>만큼의 지출</a:t>
            </a:r>
            <a:endParaRPr lang="en-US" altLang="ko-K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FFEB38-1B75-4C14-8311-B3C9B6337E72}"/>
                  </a:ext>
                </a:extLst>
              </p:cNvPr>
              <p:cNvSpPr txBox="1"/>
              <p:nvPr/>
            </p:nvSpPr>
            <p:spPr>
              <a:xfrm>
                <a:off x="3316338" y="4995084"/>
                <a:ext cx="3385142" cy="707053"/>
              </a:xfrm>
              <a:prstGeom prst="rect">
                <a:avLst/>
              </a:prstGeom>
              <a:solidFill>
                <a:srgbClr val="C5E0B4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총 이익 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en-US" altLang="ko-KR" dirty="0"/>
                          <m:t>difficulty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∗ </m:t>
                        </m:r>
                        <m:r>
                          <m:rPr>
                            <m:nor/>
                          </m:rPr>
                          <a:rPr lang="en-US" altLang="ko-KR" dirty="0"/>
                          <m:t>offer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/>
                          <m:t>recevied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총 지출 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𝑟𝑒𝑤𝑎𝑟𝑑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∗ </m:t>
                        </m:r>
                        <m:r>
                          <m:rPr>
                            <m:nor/>
                          </m:rPr>
                          <a:rPr lang="en-US" altLang="ko-KR" dirty="0"/>
                          <m:t>offer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dirty="0"/>
                          <m:t>completed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 </m:t>
                        </m:r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FFEB38-1B75-4C14-8311-B3C9B633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38" y="4995084"/>
                <a:ext cx="3385142" cy="707053"/>
              </a:xfrm>
              <a:prstGeom prst="rect">
                <a:avLst/>
              </a:prstGeom>
              <a:blipFill>
                <a:blip r:embed="rId5"/>
                <a:stretch>
                  <a:fillRect t="-34483" b="-6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E2781A6-E8CC-4D29-9D08-E5EBF85D1BB0}"/>
              </a:ext>
            </a:extLst>
          </p:cNvPr>
          <p:cNvSpPr txBox="1"/>
          <p:nvPr/>
        </p:nvSpPr>
        <p:spPr>
          <a:xfrm>
            <a:off x="3307112" y="5785156"/>
            <a:ext cx="3394368" cy="338554"/>
          </a:xfrm>
          <a:prstGeom prst="rect">
            <a:avLst/>
          </a:prstGeom>
          <a:solidFill>
            <a:srgbClr val="C5E0B4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총 순수익 </a:t>
            </a:r>
            <a:r>
              <a:rPr lang="en-US" altLang="ko-KR" sz="1600" dirty="0"/>
              <a:t>= </a:t>
            </a:r>
            <a:r>
              <a:rPr lang="ko-KR" altLang="en-US" sz="1600" dirty="0"/>
              <a:t>총 이익 </a:t>
            </a:r>
            <a:r>
              <a:rPr lang="en-US" altLang="ko-KR" sz="1600" dirty="0"/>
              <a:t>– </a:t>
            </a:r>
            <a:r>
              <a:rPr lang="ko-KR" altLang="en-US" sz="1600" dirty="0"/>
              <a:t>총 지출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950DFDF-7496-4368-8B3D-CA75261B17AB}"/>
              </a:ext>
            </a:extLst>
          </p:cNvPr>
          <p:cNvSpPr/>
          <p:nvPr/>
        </p:nvSpPr>
        <p:spPr>
          <a:xfrm>
            <a:off x="3725175" y="2175248"/>
            <a:ext cx="2219416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24790C-74E4-4F07-99BA-DC455DA8D069}"/>
              </a:ext>
            </a:extLst>
          </p:cNvPr>
          <p:cNvSpPr/>
          <p:nvPr/>
        </p:nvSpPr>
        <p:spPr>
          <a:xfrm>
            <a:off x="3725175" y="2500779"/>
            <a:ext cx="2219416" cy="2358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4AAFC6-09DF-407E-BB29-8CC785169844}"/>
              </a:ext>
            </a:extLst>
          </p:cNvPr>
          <p:cNvSpPr txBox="1"/>
          <p:nvPr/>
        </p:nvSpPr>
        <p:spPr>
          <a:xfrm>
            <a:off x="4002530" y="2069272"/>
            <a:ext cx="1744058" cy="70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sz="1400" dirty="0"/>
              <a:t>소비자가 </a:t>
            </a:r>
            <a:r>
              <a:rPr lang="en-US" altLang="ko-KR" sz="1400" dirty="0"/>
              <a:t>10</a:t>
            </a:r>
            <a:r>
              <a:rPr lang="ko-KR" altLang="en-US" sz="1400" dirty="0"/>
              <a:t>달러 소비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difficulty = 10$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4BB1DAC-8816-4466-A578-93C78AB42196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B90706-93CA-492B-88D3-A0A8BF4D827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E0DAC1-5B6F-4082-A4A3-9FFFF568582B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2-1)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순수익 관점에서 우수한 프로모션</a:t>
            </a:r>
          </a:p>
        </p:txBody>
      </p:sp>
    </p:spTree>
    <p:extLst>
      <p:ext uri="{BB962C8B-B14F-4D97-AF65-F5344CB8AC3E}">
        <p14:creationId xmlns:p14="http://schemas.microsoft.com/office/powerpoint/2010/main" val="314611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AutoShape 5" descr="data:image/png;base64,iVBORw0KGgoAAAANSUhEUgAAAwgAAAGnCAYAAAAT0HAFAAAAOXRFWHRTb2Z0d2FyZQBNYXRwbG90bGliIHZlcnNpb24zLjMuMiwgaHR0cHM6Ly9tYXRwbG90bGliLm9yZy8vihELAAAACXBIWXMAAAsTAAALEwEAmpwYAACAxklEQVR4nO3deVxU9f4/8BcDjiCyuiuZiBumqLmFVppWdjO7bikqooJ7Si4puAsKKqZRWikuaeKay6W0NDVFcyvMkBJRlnBHZZdlhmHO7w9+nK8IqMycMwPj6/l49Ig5c+a8zyCvA+8553w+ZoIgCCAiIiIiIgKgMPYOEBERERFR5cEGgYiIiIiIRGwQiIiIiIhIxAaBiIiIiIhEbBCIiIiIiEjEBsFEJCQkICEhwWj1b926hQcPHjz3+vHx8bh165ZOtS5cuIDY2NgKvSY2NhYqlUqnekRU8Yzr69GjRzh+/LjOr09ISEBWVpaEe0REZVGpVBX+nayvBw8e6Pw3BD0fC2PvAEnj9OnTKCwshIuLi06v/+uvv7Bu3TqsW7dOp9cfOHAAjRo1wsCBA8VlKSkpWLJkCe7fv4/CwkIMHz4cgwYNAgD8/PPPqF+/Pj766KMytzdv3jxERUXB2tpaXPbqq69i/vz5+P3339GoUSO4uro+9/4FBwdj2bJlcHJy0un9ERlDWFgYDh06VGp5fn4+2rZti88++6zE8o8++ghqtbrMbVlZWWHXrl0670tZGY+JicH8+fNLravVamFhYYEDBw48dZtr1qzB/v37YWtrCwAoKChA3bp1sWXLFmRkZGDLli3o3bu3Tvu7YcMGDBgwAF27di2xPDU1FatWrUJcXBzMzMygUCigVCoxYsQI/Oc//9GpFpExVJbjw4MHDxAcHIxt27aVeu7gwYPYuXMnCgoKoNVqIQgCWrdujRkzZsDBwUGnekDR3zy3b9/G1KlTSyy/dOkS1q9fj+zsbBSP4l+zZk1MmjQJHTp00Lnei4gNQhWlVqvh4eEhPr59+zbMzMxKHCy+//57mJubP3NbGo0GGzZsQFJSEi5fvgw3N7cy1/v333+xYMECZGRkwN7eHkuWLEGTJk3K3e6sWbPg4+ODHj16IDc3F+PHj4eTk1OpX9jlCQwMfO51T58+XeJgmJubi44dO2L58uXP9Xqiymj8+PEYP358qeWXLl3Cnj17Si3//vvvkZCQAAcHBzg6OgIAHj58iOzsbDg7Oz+11vHjx/Hll18CKPr0vWnTpjAzM0O/fv0wduzYMl/Ttm1bRERElFqemZkJb2/vZ74/AJg2bRr++9//AgCSk5OxaNGi53rd49asWVOqeSnPvHnz8MEHHyA4OFhclpWVhTFjxsDZ2RmtWrWqcH0iYzDk8eFxvXr1wq+//vrM9f7++29s3boVmzdvho2Njbg8IiICCxYswNq1aytU51k5z8/Px8yZM7F161a89NJL4vLk5GSMHj0aR44cgVKpfOZ+UxFeYlRFKZVK7N+/H9u2bcOAAQPQvHlztGrVCoMGDUJ4eDj279//zOZAEAScP38e3t7e6NmzJ8LDwxEaGoovv/wS6enppdadPn06pk2bhh9//BHTp0/HJ598Aq1WW+a2Hz16hMzMTPTo0QMAUKNGDYwaNeqpB5UtW7aUeVAry9atWzFhwgQ8evQIAPDGG28gIiJC/G/p0qXlvnb27Nn4888/n6sOUWWiVquRlZWF9PR0VKtWrcx1IiIicP78efHx2bNn8cMPPzxz27179xbzU79+fezZswcRERHlNgdPU1hYWO7+yUEQBDzvnJ+FhYWllhV/sqnRaKTeNSKDkfP4UEyXrD25vlarlSVrFhYWqFatGuLi4sRLivPz8xEXF4fq1avDwoKfiVcEv1tV1KFDh7Bt2zYolUr897//xdy5c6FQKBAfHw9fX1/k5OTAw8ND/GTuSQkJCZgzZw46duyIkJAQ1K9fH0DRafnDhw9j1qxZePnll7FgwQIARdfwN2zYEB07dgRQdLlP48aNERMTg3bt2pXafrVq1Upd85+TkwMrK6sy9yc1NRWnT5/Gpk2bSj0nCAIKCgqgUqlQs2ZNAMCHH36IPn36oEaNGs/5Hfs/8+bNw5gxY577DAuRMQiCgEGDBkGlUkGhUMDCwgKWlpawtrZGbm5umbkDik6n5+TkiI8fPXpUoZwIgoAHDx7g3r17Tz1D+DS5ubklLg+U2/3795+7IVm2bBlGjx6NsLAwVK9eHebm5oiPj8fMmTPRpk0bmfeUSBrGOj7cv38fDx8+hFarhULx9M+Y27Vrh/79+6N3795wcXFBYWEh8vPzARR9IPgsarUaf/31l/j43r17aNSoUbnrW1hYYMuWLdixYwe2b98OlUoFS0tLvPLKK9i6desz95dKYoNQRb3zzjt45513xNNlmzZtgrm5OUaPHo0PPvgAarX6qV2+i4tLmZ/Wm5ubo2/fvujbt2+J5Xfu3Cl1CrJp06a4fft2mQei6tWro0OHDvjmm28wcuRI3Lp1C5s3b8YXX3xR5v7s27evxCVTDRo0wLJly6BQKKBQKFCtWjXUqFEDoaGhAAAHB4cS9xOcOnUKGzduFA8AWVlZaNWqFX755Rekpqbi/v374rp2dnZ49dVXceLECbz99tvlfo+IjMnMzAz79+8v87nDhw+XGpQgNTUV48aNEx+vXbsWZmZm4qUEP//8MzZt2vTM637/+ecfqNVqXLhw4akNQnkfPgBFv9gfPHiA//73v/D09Cz3XiNzc3N89dVX2Lp1K4CiexCKP6x4XoIgIDo6Grdu3cKkSZNKPHf27Fncu3cPPXr0gL29PQCgdu3aaNy4MaZOnSrexzRhwgTxww+iqsBYx4eoqCgIgoA///wTnTp1Epc/fPhQPPv4+KXBr776Kjp37oyvv/4aQNF9Sxs2bECtWrWe+R7z8vJw7Ngx8XFiYuIzc9qgQQPMnDnzmdumZ2ODUAWVdWNgdnY2AJS6KXD58uVl3sz7tF/ujyv+5W5vby/WKJaVlSX+0i1LQEAANm7ciI8//hgODg4IDg4u9zrHP/74A8OHDxcfT5kyBVOmTClz3Y4dO4o3NRZ7+PAhOnfuXOqGpcjISNSoUaPUJwfdu3fH6dOn2SBQpVTezb/FsrKyoNFo8Msvv4gZr1WrVok/GB7/0KAitmzZgtmzZ2P79u0YMGBAudfslnXvQUVNnjwZkydPFh8/fPgQN2/erNA2fv31V7Rt2xapqam4dOlSiRsR1Wo11Go1tFotfvzxRxw8eBBA0bXRS5cuFc9IxsTEIDAwENbW1lAoFPjmm2/0fm9EcjHW8UGr1WLbtm1YsWIF1q9fX6JB0Gq1UKvVKCgoAFDUdANFZyj+/fdf8XF2djZu3LghPv7vf/+L999/v8x6dnZ2+PTTT8XHa9asKXffFi9ejCtXrgAoukLipZdeglKphFqtxs2bN8UBXNzc3J76vaP/wwahCirvxsCKePL1MTEx+Oabb8Qu/0mtWrVCQEAA1Gq1GLrff/8d06ZNK7eGUqks9QdAsV69epW43CgvL0/8ZV3sxIkTZR4QCgoKMHXq1Oe6HKD4Hoi9e/eWWN6oUSPcuXPnma8nMoayMh4UFISuXbuW2dT+/fffWLhwYZnbevL64uDg4HJvxD127BjS09MxZswY5OfnIyQk5Km/TO/cuYPTp09j6NChJZZnZWVh3759GDNmTLmvLUtCQgIOHDiADh06oG7duk+9lwgoGintiy++wJYtW5Cbm4vJkydjw4YNqFevHgCgZ8+e4qeZ3bp1Q8uWLZ+5D2ZmZhXaZyJDM9bx4csvv8Trr7+Ovn37Ijo6Gl999RU+/vhjAEDdunVLnCl83k/xa9eu/VzrPcvixYtRWFiImJgYLF26FBMmTECdOnVw7949bNy4EXPnzkW7du2Y7wpgg1CFaTQarFu3DpGRkSWWv/XWW5gwYcIzr6+/e/cukpKS0K1bt2fWqlmzJsaMGQMfHx+8/fbbOHbsGEaPHg07O7unvm7gwIFl3hT48OFDTJs2DU2bNi33tW+99RbeeuutUsu//vpr8ebkx2VmZiI5ORmCIKCwsBA5OTmoUaMGmjVrVmpdhUJR7g3WRFVNmzZtsH//fmRlZcHCwkKne3OOHDmCdevW4dtvvwUATJo0CfPnz8eCBQuwZMmSMl+TmpqKM2fOlGoQcnNz8euvvz5Xg7BixQpcuHABAJCRkYH09HRcu3ZNfL68yxHi4+Mxffp0LF26FI6OjnB0dMSCBQvg5eUlXrL0uFq1aqFWrVp48OABVq9ejfj4eJibm4tDnQ4bNgwffPDBM/eXqKqR4viwcuVK3L17F6tWrQIA+Pn5Ydq0aQgNDcXgwYNLrd+iRQsARR9G7tmzp8RAAC1atMDMmTOfeZlRWloapk+fLj6+fv36U0dH02q1SE5OxsiRI5Gbm4vk5GQAwMiRI/HJJ5/gl19+QfXq1Sv83l9UbBCqsM2bNyMrKws7d+4U784vKCjAsmXLsGXLFvj4+Dz19UlJSTh06BC6desGOzu7cm9qKjZw4EB06dIFcXFxCA4OLjGMWHnKu0byyTMDSqUSeXl5Jc4q7N+/H59//jnq1KlT6vVPXkrUpEkT/Pnnn9i0aROqVasGS0tL2NjYoF27dmU2CHfu3Knwtc5Eld2mTZvQtGnT576E8HEODg7YtGlTicsGly5divj4+Ke+7vz586WGHdRoNM/88KCYn58fgKJj17hx41BQUICVK1c+c06XOnXqYPXq1WjevLm4rHPnzti4ceNTs+3v74/Bgwdj2bJl4rLMzEyMGzcOjRs3LneYZ6KqTp/jQ+/evdG+fXvxE3hzc3OEhoaK8xyV5dKlS9i5cyfCwsJKXBZ88OBBzJkzB2FhYU+tefTo0VLLHh8u9UlqtbrcuRwyMzOfWotKY4NQhQmCUOan4Lp8Mt64cWPxmsCncXJykmWysY4dO+L8+fOlzhgMGzaszEuUnvTqq6/i1Vdffe56586dg7u7e4X3k8hUdenSpczlZTXYj3vttdfE+ROK3bt3D7NmzXru2levXsWKFSvQs2dPzJs3D7Nnz8aYMWPw/vvvlzvyiJ2dXZlNyPN8cMHRTIgqpqzfr+bm5mjQoEG5MxoLggAzM7MyL+t5nkt9yvpw8GkKCwuRm5sryf1RxAahSvP29sZXX32FoUOHir/wtFotevbsiVGjRj3XNo4dO4a///67zOcMGbLBgwdjwYIFpRqEnTt3lhjFoFjXrl3FTx4r6tGjR7hw4QJmzJih0+uJKrPQ0FBs3ry51PI2bdogKChI8npnz54t9YmkRqMRR0d5mpycHEycOBH29vaYNWsWWrduDaDoRulNmzZhyJAh8Pb2LvcmRl0sW7YMq1evxvr168VR0szNzeHp6cmzB2TyDHl8ePXVVzF06FCMHz8ehYWF0Gq10Gq1aNmypSzHIqBoUrQhQ4aU+dyMGTPw2muvyVLXFJkJzzvjBdFTqFQqmJmZPfcshdeuXYOVlVWJT/s2b94MOzs7DBo0SPL9K56DQaFQYN68eejfvz86d+4seR0iU1XRjD+vZ42n/jzjrZclLy8P1apV4+RIRDLTarXIy8sz6NwnxUO5854C+bBBICIiIiIiES/EJCIiIiIiERsEIiIiIiISVbmLMy9evGjsXSAyOc+avv55hIeH48iRI+Lja9euYefOnQgICIBKpUKHDh3EG8tDQ0MRFRUFjUaDJUuWoHnz5khMTCxz3ccx/0TSkyL/hsD8E0mv3PwLVUxUVFSFX3PlyhUZ9sS4tUzxPRmylim+J11r6ZKpZzl8+LCwceNGwcfHR7h586YgCIIwdepU4a+//hL++OMPYf78+YIgCEJcXJwwduxYQRCEMteVYl8r+/e/Mtcx1Vqm+J50rSVH/uXC/Bu2jqnWMsX3pGutp2Wqyp1BIKLKTavVYvv27fjmm29w8uRJcd6MPn364NKlS8jIyEDfvn0BFM22mZmZCY1GA5VKVWrdsibvi42NrdD+5OfnV/g1ujJULVN8T4asZYrvydC1iMi0sUEgIkkdP34c3bt3R05ODhwcHMTl9vb2SEhIQFpaWokx8s3NzZGamlrmumVxdXWt0P7ExsZW+DW6MlQtU3xPhqxliu9J11q8bIeIysKblIlIUvv27cPgwYNha2uLrKwscXlmZiYcHR1Rs2bNEssVCgXs7OzKXJeIiIgM75kNQlpaGj7//HOEhoYCAA4dOoSRI0di4MCBWL9+vbheaGgoPD094eHhgevXrwMAEhMTMWrUKHh4eGDFihU6rUtEVUd6ejpUKhVq1aoFS0tLqNVqpKSkAACOHj0Kd3d3dOrUCYcPHwYAxMfHo379+uWuS0RERIb3zEuMli9fjsaNGyM/Px8A0LhxY2zbtg1arRYeHh746KOPkJiYiNTUVISHh+PatWsICQnBhg0bEBwcjKCgIDg5OcHX1xfR0dEoKCh47nXLuv6YiCqvqKgotG/fXnzs7+8PX19fKJVK9OrVCy4uLnB2dkZkZCSGDx8Oa2trBAYGlrsuERERGd4zG4SQkBBcuHABp0+fBgC0bdsWQNFlAfb29qhWrRp+++23577pUN8bFImo8nrnnXfwzjvviI/d3Nywe/fuEusoFAoEBASUem1Z6xIREZHh6XyT8vbt29GpUyfY2NhU6KZDfW9QBDiKiSHrmGotU3xPhq5FREREpqnCDcKjR48QEhKCbt26YcSIEQBQoZsO8/Pz9b5BkaOYmOZ7MmQtU3xPutYytVFMmvgfKmNpos7b+3d5X913hoiIqAqq8ChGS5YswZgxY/Dee++Jyypy0yFvUCQiqpg1a9bg1KlT5T7/4MEDJCY+fxO0f/9+7Ny5U4pdq5ALFy4YvCYREVVchc8gnDx5Enfu3BEfT548GT179nzumw55gyIRkbROnz4NlUqFpk2bGntXnmrVqlXYs2ePsXeDiIie4bkahK5du6Jr164Ayv8E6HlvOuQNikRkarZs2YIjR44gLy8Pvr6++Omnn5CSkoL8/HyMGDEC/fv3x/79+xETE4PU1FTcuHED8+fPR1hYGG7fvo2PP/4Y77//PtasWYO8vDzExcUhNTUVXl5eGDhwYIlau3fvxs6dO2FpaYlJkyahVq1aCAsLgyAIuHnzJmbOnInAwEAkJiZCoVBg6dKleOmll3D48GFs2rQJtra2cHBwQMeOHct8Lzdv3sTSpUuRm5uLevXqwcfHB8ePH8emTZugUChgY2OD4OBgODg4YMiQIeIf/J999hneeOMNdO3aFQMHDkSbNm1w9epVODk5YfXq1ViyZAni4+MxcuRILFq0CM2aNZP934WIiHRjMjMpl9V0PI9FixZJvCdE9CL5448/EBMTg+3btyMuLg4//fQTXn/9dfTv3x9qtRojR47Em2++CaDoJvIvv/wSJ06cQEBAAPbt24dHjx5h0qRJeP/99wEAhYWF2LRpE1QqFTw8PMTlQNF8MWfOnEFwcDCaNWsGHx8fbNu2DePHj4dKpcKwYcPw/fffw9nZGQEBAYiPj8c333wDf39/bNmyBdu2bYOlpeVTj5cBAQGYOXMmXF1dodVqcfHiRYSFhWHLli2wsrLCzz//jPXr18Pf37/cbdy4cQMbNmxArVq1MHHiRMTFxWHBggWIiYnBtm3bJPrOE5k2swCzCr9GWCTIsCf0IjKZBoGIyBguX76MPn36QKEouqUrLi4OPj4+AAClUom2bdvi1q1bAP5vmOjGjRujdevWUCqVcHR0REFBgbi9bt26AQCqV6+Ol19+Genp6eJzV69exdWrVzF//nxYW1vj4cOH0Gg0Jfbnn3/+QUxMDI4fPw4AcHBwwL///os2bdrA0tISANCmTRuo1eoy3092drZ4o7tCocDdu3fRtm1bWFlZift34MCBp35PnJ2dUatWLQCAi4sLMjMzn7o+ERFVLmwQiIj00KRJE0RGRuLdd98VH58+fRr9+vWDWq1GXFwcmjRpgvj4eJiZ/d8ngo9//biYmBj06NED2dnZSE5ORt26dcXnnJ2d0blzZ3h6esLV1RV5eXmwsLCAQqEQ/+Bv0qQJ2rdvj/79+wMA8vLykJWVhb///hsajQYWFhb4/fffS0xo9zgzMzMkJyfj5ZdfRkFBAerVq4fLly8jPz8flpaWOH/+vNhAPN6c3Lhxo8z3ZmZmBkEQSq1vTK67Xyv/ycXSNjOGrEVEJBU2CERkUkoNS7rYrvyVJfgDrXfv3oiKisKQIUMgCALmzZuHzZs3Y/fu3TAzM4O3tzdsbW2fe3v379+Hj48PsrOzMXPmTJibm4vPubq6okGDBljs8z5qVhPQs5EKI1vkokO2OSZEOiAtYi4mbo/HnDlzsHfvXlhZWcHHxwevvfYa3n33XQwePBi1a9dGkyZNyq2/cOFCzJ07FwqFAi4uLhg6dCjGjBkDLy8vWFlZoV69euKlmYMGDYKfnx9eeukl5ObmPvO9de7cGYMHD0ZISEiZN1SX+8c0/5AmIjIoNghERHry8/Mr+mKxHfC/X/ClI4DiqVwifwDeyixxs7GLiwuWL18uPt6/f7/49dtvvy3es1Bs6tSp4tdTpkzBlIfzSjz/sk0hDn/wsOiBlRVCQ0NL7aO3tze8vb2f+V5at26N7du3i49jY2Pxn//8B//5z39KrTtixAhxPpzHPT5S0aeffip+PWfOnGfWJyIi42ODQET0ggoKCsLVq1fFxx9++CE++uijEuvwEhkiohcPGwQiokri8TMFhjBv3rxnr0RVBi/RosqOIzNVHRWeSZmIiIiIiEwXGwQiIiIiIhKxQSAiIiIiIhHvQSAi0/K0YU11WZfXbxMR0QuGZxCIiIiIiEjEBoGIqJJISUnBli1bjL0b5bqRbY57ufy1QURk6nikJyKSkKDHiHz16tXD6NGjJdsXqUX8a4VrGbwylYjI1PFIT0Skp1u3biEoKAgW1+zRqa4akXeqo0ALuNgWYnHnLAiCgM8++wzR0dHQaDQIDg6GjY0NFi5ciJycHDg6OiIkJAT379/HqlWr4OnpiYiICAQGBgIomj3Zz88P165dw6ZNm6BNdsRHLnkY1DSv1L6UVatmzZpYvHgxsrOzoVarMWXKFLzxxhvw9/fHuHHj4OLigoSEBGzYsAHLly+Hv78/GjZsiEuXLiHtSi183j0DN7ItcCDJCr/crI6ErDyMaZVr6G8zEREZCBsEIiIJXL9+HYe6ZWDyKQcEdclEA2stQi7VRNT9argVEQEACA8PBwBotVr4+flh6tSpaN26NbZv346ffvoJnTp1AgB07NgRK1euhFqtRnZ2NgRBgJ2dHbZu3YqtW7fCYmltjD7hgA9ezkN185L7EVFGrdmzZ2PMmDHo3LkzsrKyMHLkSLz++utPfT9169bFt99+i1986mJPfA34v5qNmLQ8tKulxpsN1VJ+6+gFEx4ejiNHjoiPr127hp07dyIgIAAqlQodOnSAn5+fEfeQiNggEBFJoHXr1qhu/gdi0y0w+7w9ACBHY4Y2jhpcvnwZgwYNEtdVKBSIi4vDsmXLAAAqlQrvvfdeie298847OHHiBO7cuYOPPvoI//77L5KTk+Ht7Q3864h0lRke5ivQyFpb4nVl1bp58yY6d+4MALC1tUXDhg2Rnp4OM7PyZzUtXt/FVoMTt6vr/o0heoKnpyc8PT0BAEeOHMGtW7cQHByMoKAgODk5wdfXF9HR0WjXrp2R95ToxcUGgYhMy5PDkj5tKFMJhzA1Ny/6KL+FvQZfvp4BW6UAdSFgbgY8bNIEp0+fxiuvvAIA0Gg0aNKkCWbPng0nJydotVpoNBrcv39f3F7//v2xZMkSqNVqjBo1ChkZGWjZsiXWr18PswB75GkAqzKO4E3KqFW/fn1cvHgRHTt2RHZ2NtLS0uDg4AB7e3vcv38fLi4uuHHjRtlvzAwQUNRIKMwEqLXlNxVEFaHVarF9+3Z88803OHnyJJycnAAAffr0waVLl9ggEBkRGwQiIglNc3uECZEOUJoLcKyuxbKumfDw8MCCBQvg4eEBKysrBAYGYvr06Zg7dy4AwMbGBosWLSqxnVq1asHCwgKtW7eGQqGAo6Mj3n77bQwdOhQ1UxzgVqsA09welapfVi1/f38sXLgQ+fn5MDc3x5w5c2BmZoYhQ4ZgxYoVuHjxIvLySt/P8KTX6qkx94IdUnLNMaIF70Eg/Rw/fhzdu3dHTk4OHBwcxOX29vZISEgo8zWxsbEVqpGfn1/h1+jKkLXKI3V9vqcXtxYbBCIiPTk5OeHzzz8HFm9G+9oF2PlOWskVlEqsWLGi1Ou+++67Uss+//xz8evPPvusxHNDhgzBkCFDnnpWRFlOrQ0bNpRa5uzsjHXr1pVavnz5cvFrF9tCLH+t6ExLxzoFOPLBw3JrE1XEvn37EBQUBGtra2RlZYnLMzMz4ejoWOZrXF1dK1QjNja2wq/RlSFrlUfq+nxPpl3r4sWL5T7HBoGIqIo6dUeJDbE1xccO1bX40oj7Q/S80tPToVKpUKtWLQCAWq1GSkoK6tWrh6NHj2LKlClG3kOiFxsbBCKiKurNhmq82TDt2SsSVTJRUVFo3769+Njf3x++vr5QKpXo1asXXFxcjLdzRMQGgYiIiAzrnXfewTvvvCM+dnNzw+7du424R0T0OM6kTEREREREIjYIREREREQk4iVGRCSZy5cvY8WKFSgsLETv3r3Ru3fvMmdHDQ0NRVRUFDQaDZYsWYLmzZsjMTGRM6kSERFVAmwQiEgSBQUF+Oqrr/D111/Dzq5oGM6xY8eWmh21oKAAqampCA8Px7Vr1xASEoINGzZwJlUiIqJKgg0CEUni1KlTaNiwIWbMmAGNRoOZM2dCpVKVmh01IyMDffv2BQC0aNECmZmZ0Gg0Za7LBoGIiMjw2CAQkSSSk5ORmZmJ9evX4969e/Dy8kKbNm3E54tnR01LSysxCZK5uTlSU1Nlm0n1adPGSD3DZXm1DFXHVGuZ4nsyZC1jz4RLRFUPGwQikoS5uTm6d+8OCwsLODk5wd7eHpmZmeLzxbOj5ufnl5g1VaFQwM7OTraZVJ/GUDNcGnImUlOsZYrvyZC1nlbnaTOpEtGLi6MYEZEkOnTogFOnTgEAHj58CGtraxQUFCAlJQUAcPToUbi7u6NTp044fPgwACA+Ph7169eHpaWlOJPq4+sSERGR4fEMAhFJws3NDc7OzvDw8ICFhQX8/f2h1WpLzY7q7OyMyMhIDB8+HNbW1ggMDATAmVSJiIgqCzYIRCSZadOmlVr25OyoCoUCAQEBpdbjTKpERESVAy8xIiIiIiIiERsEIiIiIiISsUEgIiIiIiLRM+9BSEtLw9atW2FmZoZp06YhMTERAQEBUKlU6NChA/z8/AAAoaGhiIqKgkajwZIlS9C8eXNJ1iUiIiIiIsN55hmE5cuXo1q1atBoNACA4OBgBAUFYdeuXbh9+zaio6MRFRWF1NRUhIeHIzAwECEhIZKsS0REREREhvXMBiEkJASdO3cGAGg0GqhUKjg5OQEA+vTpg0uXLuG3335D3759AQAtWrRAZmamJOsSEREREZFhVWiY07S0NDg4OIiP7e3tkZCQgLS0tBKznpqbmyM1NVXvdcsj5bTxUk9Bn5+fb5Bp7Q1Vx1RrmeJ7MnQtIiIiMk0VahBsbW2RlZUlPs7MzISjoyPy8/NLLFcoFLCzs9N73fJIOT291FPdx8bGSr5NY9Yx1Vqm+J50rXXx4kWZ9oaIiIiqogqNYmRpaQm1Wo2UlBQAwNGjR+Hu7o5OnTrh8OHDAID4+HjUr19fknWJiIiIiMiwKjyTsr+/P3x9faFUKtGrVy+4uLjA2dkZkZGRGD58OKytrREYGCjJukREREREZFjP1SB07doVXbt2BQC4ublh9+7dJZ5XKBQICAgo9Tp91yUiIiIiqqzMAsx0ep2wSJB4T6RV4TMIRERERERkWLo0I7o2IpxJmYiIiIiIRGwQiIiIiIhIxAaBiIiIiIhEbBCIiIiIiEjEm5SJiIjIoC5fvowVK1agsLAQvXv3Ru/evREQEACVSoUOHTrAz8/P2LtI9EJjg0BEREQGU1BQgK+++gpff/017OzsAABjx45FUFAQnJyc4Ovri+joaLRr187Ie0r04uIlRkRERGQwp06dQsOGDTFjxgyMGjUKly9fhkqlgpOTEwCgT58+uHTpkpH3kujFxjMIREREZDDJycnIzMzE+vXrce/ePXh5eaFNmzbi8/b29khISCjztbGxsRWqlZ+fX+HX6MqQtcojdX2+J/kYah90rcMGgYiIiAzG3Nwc3bt3h4WFBZycnGBvb4/MzEzx+czMTDg6Opb5WldX1wrVio2NrfBrdGXIWuWRuj7fk3wMtQ9Pq3Px4sVyn+MlRkRERGQwHTp0wKlTpwAADx8+hLW1NQoKCpCSkgIAOHr0KNzd3Y25i0QvPJ5BICIiIoNxc3ODs7MzPDw8YGFhAX9/f2i1Wvj6+kKpVKJXr15wcXEx9m4SvdDYIBAREZFBTZs2rdSy3bt3G35HKsgswKzCrxEWCTLsCZG8eIkRERERERGJ2CAQEREREZGIDQIREREREYnYIBARERERkYgNAhERERERidggEBERERGRiA0CERERERGJOA8CEUmmX79+sLe3BwAMGTIEr7zyCgICAqBSqdChQwf4+fkBAEJDQxEVFQWNRoMlS5agefPmSExMLHNdIiIiMiw2CEQkmVq1amHLli3i47FjxyIoKAhOTk7w9fVFdHQ0CgoKkJqaivDwcFy7dg0hISHYsGEDgoODS63brl07470ZIiKiFxQbBCKSjELxf1ctajQaqFQqODk5AQD69OmDS5cuISMjA3379gUAtGjRApmZmeWuW1aDEBsbW6F9cn3KcxXdlq61dK3zn62JZS7/17L81xjqPRmylim+J0PWkroOEZk+NghEJInc3FzcuHEDI0aMQO3ateHv7w8HBwfxeXt7eyQkJCAtLQ2Ojo7icnNzc6Smppa5bllcXZ/2J1fFSLkteeqU3SDIU6viKv/3j7WeVefixYsG2QciqlrYIBCRJGrUqIFjx44BAM6cOYNly5YhKytLfD4zMxOOjo7Iz88vsVyhUMDOzq7MdYmIiMjwOIoREUmisLBQ/NrR0RFmZmZQq9VISUkBABw9ehTu7u7o1KkTDh8+DACIj49H/fr1YWlpWea6REREZHg8g0BEkkhOTsbcuXNRrVo1KJVKLF68GOnp6fD19YVSqUSvXr3g4uICZ2dnREZGYvjw4bC2tkZgYCAAwN/fv9S6REREujALMKvwa4RFggx7UjWxQSAiSTRt2hS7du0qseyll17C7t27SyxTKBQICAgo9Xo3N7dS65LpaeJ/qNznnnbzNRERGQ4vMSIiIiIiIhEbBCIiIiIiErFBICIiIiIiERsEIiIiIiISsUEgIiIiIiIRGwQiIiIiIhKxQSAiIiIiIhEbBCIiIiIiEuk8Udq3336L48ePQ6PRYOHChbC0tERAQABUKhU6dOgAPz8/AEBoaCiioqKg0WiwZMkSNG/eHImJic+9LhERERERGY5ODUJWVhZ+/fVXbNu2DTdu3MCyZcug0WgQFBQEJycn+Pr6Ijo6GgUFBUhNTUV4eDiuXbuGkJAQbNiwAcHBwc+9LhERERERGY5ODYJCoYBWq0VBQQHS09Ph4OCAW7duwcnJCQDQp08fXLp0CRkZGejbty8AoEWLFsjMzIRGo4FKpXqudYmIiIiIyLB0ahBq1qyJTp064T//+Q9yc3OxZs0afPfdd+Lz9vb2SEhIQFpaGhwdHcXl5ubmSE1NhYODw3Otq9VqoVCUvk0iNjZWl90uk5TbAoD8/HzJt2nMOqZayxTfk6FrERERkWnSqUE4efIkNBoNjh07hszMTEydOrXEH/KZmZlwdHREfn4+srKyxOUKhQJ2dnYllj1t3bKaAwBwdXXVZbdl3xZQ1HBIvU1j1jHVWqb4nnStdfHiRZn2hoiobP369YO9vT0AYMiQIXjllVfKvDeRiIxDp1GMbt++jdq1a8PMzAw1a9ZETk4OMjMzkZKSAgA4evQo3N3d0alTJxw+fBgAEB8fj/r168PS0hJqtfq51iUiIiLTU6tWLWzbtg3btm1Dv379xHsTd+3ahdu3byM6OtrYu0j0QtPpDMLAgQMxd+5ceHp6Qq1Ww8PDA61atYKvry+USiV69eoFFxcXODs7IzIyEsOHD4e1tTUCAwMBAP7+/s+9LhEREZmWx68QKO/exHbt2j3XtswCzHTaB2GRoNPrTA2/f1QWnRoEKysrfP7556WW7969u8RjhUKBgICAUuu5ubk997pERERkOnJzc3Hjxg2MGDECtWvXhr+/f5n3JpalMt+DaOw6plrLFN+TIWvpWkfneRCIiIiIKqpGjRo4duwYAODMmTNYtmxZmfcmlqUy34No7DqmWssU35Mhaz2tztPuQeRMykRERGQwhYWF4teOjo4wMzMr895EIjIenkEgIiIig0lOTsbcuXNRrVo1KJVKLF68GOnp6aXuTSQi42GDQERERAbTtGlT7Nq1q8Syl156qdS9iURkPLzEiIiIiIiIRGwQiIiIiIhIxAaBiIiIiIhEbBCIiIiIiEjEBoGIiIiIiERsEIiIiIiISMRhTomIiPTQxP9Quc/9a2nAHSEikgjPIBARERERkYgNAhERERERiXiJERERURXBy5mIyBB4BoGIJDVgwACcOnUKiYmJGDVqFDw8PLBixQrx+dDQUHh6esLDwwPXr18HgHLXJSIiIsNjg0BEkjl8+DCys7MBAMHBwQgKCsKuXbtw+/ZtREdHIyoqCqmpqQgPD0dgYCBCQkLKXZeIiIiMgw0CEUni0aNHiIiIQL9+/VBYWAiVSgUnJycAQJ8+fXDp0iX89ttv6Nu3LwCgRYsWyMzMhEajKXNdIiIiMg7eg0BEkggKCsKkSZMQGRmJnJwcODg4iM/Z29sjISEBaWlpcHR0FJebm5sjNTW1zHXLExsbW6H9cn3KcxXdlq61pK7zNIZ6T3LUMlSdyvCeDFnLkO+JiEwDGwQi0tsPP/yABg0awM3NDZGRkbCxsUFWVpb4fGZmJhwdHZGfn19iuUKhgJ2dXZnrlsfV9Wl/3lWMlNuSp06iAWtVnG61+J4MXetpdS5evKjDPhCRqeMlRkSkt4MHDyI+Ph7Tp0/HkSNHsHHjRsTHxyMlJQUAcPToUbi7u6NTp044fPgwACA+Ph7169eHpaUl1Gp1qXWJiIjIOHgGgYj0FhYWJn69Zs0atGvXDvb29vD19YVSqUSvXr3g4uICZ2dnREZGYvjw4bC2tkZgYCAAwN/fv9S6lRWHmSQiIlPHBoGIJDV16lTx6927d5d4TqFQICAgoNRr3NzcSq1LRERExsFLjIiIiIiISMQGgYiIiIiIRGwQiIiIiIhIxAaBiIiIiIhEbBCIiIiIiEjEBoGIiIiIiERsEIiIiIiISMQGgYiIiIiIRJwojYiITFJ5s15zxuvKYcCAAZg+fTqcnJwQEBAAlUqFDh06wM/Pz9i7RvTC4xkEIiIiMqjDhw8jOzsbABAcHIygoCDs2rULt2/fRnR0tJH3jojYIBAREZHBPHr0CBEREejXrx8KCwuhUqng5OQEAOjTpw8uXbpk5D0kIl5iRERERAYTFBSESZMmITIyEjk5OXBwcBCfs7e3R0JCQrmvjY2NlWw/pNxWZahjqrVM8T0ZspauddggEBERkUH88MMPaNCgAdzc3BAZGQkbGxtkZWWJz2dmZsLR0bHc17u6ukq2L1JuqzLUMdVapvieDFnraXUuXrxY7nNsEIiIiMggDh48CEtLS0yfPh3Xr1/H77//jqSkJKSkpKBevXo4evQopkyZYuzdJHrh6dwgXL58GStWrEBhYSF69+6N3r17lzkKQWhoKKKioqDRaLBkyRI0b94ciYmJz70uERERmYawsDDx6zVr1qBdu3awt7eHr68vlEolevXqBRcXFyPuIREBOjYIBQUF+Oqrr/D111/Dzs4OADB27FgEBQXByckJvr6+iI6ORkFBAVJTUxEeHo5r164hJCQEGzZsEEcseJ51iYiIyPRMnTpV/Hr37t1G3BMiepJODcKpU6fQsGFDzJgxAxqNBjNnzixzFIKMjAz07dsXANCiRQtkZmZCo9E897pERERERGRYOjUIycnJyMzMxPr163Hv3j14eXmhTZs24vPFoxCkpaWVuNnI3NwcqampZY5YUNa6Wq0WCkXpkVgr8ygG+fn5Brkz3VB1TLWWKb4nQ9ciIiIi06RTg2Bubo7u3bvDwsICTk5OsLe3L/GJf/EoBPn5+SVGJ1AoFLCzsytzxIKy1i2rOQAq9ygGsbGxBrkz3VB1TLWWKb4nXWs9bRSDqqK8GXMBzppLRERUUTpNlNahQwecOnUKAPDw4UNYW1ujoKAAKSkpAICjR4/C3d0dnTp1wuHDhwEA8fHxqF+/PiwtLaFWq59rXSIiIiIiMiydziC4ubnB2dkZHh4esLCwgL+/P7RabalRCJydnREZGYnhw4fD2toagYGBAAB/f//nXrcyCggIqPBrFi1aJMOeEBERERFJS+dhTqdNm1Zq2ZOjECgUijL/mHZzc3vudYmISF68RIuIiB6n0yVGRERERERkmtggEBERERGRSOdLjMgweL8DERERERkSzyAQEREREZGIDQIREREREYnYIBARERERkYgNAhERERERidggEBERERGRiA0CERERERGJOMwpEUlCrVbD19cXOTk5EAQBq1atQk5ODgICAqBSqdChQwf4+fkBAEJDQxEVFQWNRoMlS5agefPmSExMLHNdIiIiMiw2CEQkCQsLC3z++eewsrJCREQEDhw4gKioKAQFBcHJyQm+vr6Ijo5GQUEBUlNTER4ejmvXriEkJAQbNmxAcHBwqXXbtWtn7LdFRET0wmGDQESSUCgUsLKyAgAkJyejTZs2OHPmDJycnAAAffr0waVLl5CRkYG+ffsCAFq0aIHMzExoNBqoVKpS65bVIMTGxkq2z1JuqzLUMdVapvieDFnLkO+JiEwDGwQikszGjRuxZ88eNGnSBEOHDoWDg4P4nL29PRISEpCWlgZHR0dxubm5OVJTU8tctyyurq5lLE3UaX/L3tazVLyWbnUMWYvfP/1qVd3v38WLF3XYByIydWwQiEgyY8eOxdixYxEZGYlly5YhKytLfC4zMxOOjo7Iz88vsVyhUMDOzq7MdYmIiMjwOIoREUni0aNHEAQBANCwYUNotVqo1WqkpKQAAI4ePQp3d3d06tQJhw8fBgDEx8ejfv36sLS0LHNdIiIiMjyeQSAiSSQmJiI4OBhKpRKWlpZYsGAB0tPT4evrC6VSiV69esHFxQXOzs6IjIzE8OHDYW1tjcDAQACAv79/qXWJiIjI8NggEJEk3NzcsGvXrhLLXnrpJezevbvEMoVCgYCAgDJf/+S6REREZHi8xIiIiIiIiERsEIiIiIiISMQGgYiIiIiIRGwQiIiIiIhIxJuUiYiIyGDUajV8fX2Rk5MDQRCwatUq5OTkICAgACqVCh06dICfn5+xd5PohcYGgYiIiAzGwsICn3/+OaysrBAREYEDBw4gKioKQUFBcHJygq+vL6Kjo9GuXTtj7yrRC4uXGBEREZHBKBQKWFlZAQCSk5PRokULqFQqODk5AQD69OmDS5cuGXMXiV54PINAREREBrVx40bs2bMHTZo0wdChQ+Hg4CA+Z29vj4SEhDJfFxsbK9k+SLmtylDHVGuZ4nsyZC1d67BBICIiIoMaO3Ysxo4di8jISCxbtgxZWVnic5mZmXB0dCzzda6urpLtg5Tbqgx1TLWWKb4nQ9Z6Wp2LFy+W+xwvMSIiIiKDefToEQRBAAA0bNgQWq0WarUaKSkpAICjR4/C3d3dmLtI9MLjGQQiIiIymMTERAQHB0OpVMLS0hILFixAeno6fH19oVQq0atXL7i4uBh7N4leaGwQiIiIyGDc3Nywa9euEsteeukl7N6920h7RERP4iVGREREREQkYoNAREREREQiNghERERERCRig0BERERERCI2CEREREREJGKDQEREREREIjYIREREREQk0rtBGDBgAE6dOoXExESMGjUKHh4eWLFihfh8aGgoPD094eHhgevXrwNAhdYlIiIiIiLD0WuitMOHDyM7OxsAEBwcjKCgIDg5OcHX1xfR0dEoKChAamoqwsPDce3aNYSEhGDDhg0VWpeIiIiIiAxH5wbh0aNHiIiIQL9+/VBYWAiVSgUnJycAQJ8+fXDp0iVkZGSgb9++AIAWLVogMzMTGo3mudclIiIiIiLD0rlBCAoKwqRJkxAZGYmcnBw4ODiIz9nb2yMhIQFpaWlwdHQUl5ubmyM1NfW519VqtVAoSl8FFRsbq+tuy7qtylBHjlr5+fkG239D1TLF92ToWkRERGSadGoQfvjhBzRo0ABubm6IjIyEjY0NsrKyxOczMzPh6OiI/Pz8EssVCgXs7Oyee92ymgMAcHV11WW3Zd9WZagjR63Y2FiD7b+hapnie9K11sWLF2XaGyIiIqqKdLpJ+eDBg4iPj8f06dNx5MgRbNy4EfHx8UhJSQEAHD16FO7u7ujUqRMOHz4MAIiPj0f9+vVhaWkJtVr9XOsSEREREZFh6XQGISwsTPx6zZo1aNeuHezt7eHr6wulUolevXrBxcUFzs7OiIyMxPDhw2FtbY3AwEAAgL+//3OvS0REREREhqPXKEYAMHXqVPHr3bt3l3hOoVAgICCg1Gvc3Nyee10iIiIiIjIcTpRGREREREQiNghERERERCRig0BERERERCK970EgIgKArKwsLFq0CA8fPoRWq8Xy5ctRUFCAgIAAqFQqdOjQAX5+fgCA0NBQREVFQaPRYMmSJWjevDkSExPLXJeIiIgMiw0CEUkiLy8P/v7+qFevHk6ePInNmzfj5s2bCAoKgpOTE3x9fREdHY2CggKkpqYiPDwc165dQ0hICDZs2IDg4OBS67Zr187Yb4uIiOiFwwaBiCRRr1498WtbW1solUqoVCo4OTkBAPr06YNLly4hIyMDffv2BQC0aNECmZmZ0Gg0Za7LBoGIiMjw2CAQkaRSUlKwefNmLFiwAEFBQeJye3t7JCQkIC0tDY6OjuJyc3NzpKamwsHBodS6ZYmNjZVsX6XcVmWoY6q1TPE9GbKWId8TEZkGNghEJJkTJ07gxIkTWLJkCaysrJCVlSU+l5mZCUdHR+Tn55dYrlAoYGdnV+a6ZXF1dS1jaaJO+1v2tp6l4rV0q2PIWvz+6Ver6n7/Ll68qMM+EJGp4yhGRCSJq1ev4sSJEwgMDISDgwMsLS2hVquRkpICADh69Cjc3d3RqVMnHD58GAAQHx+P+vXrl7suERERGR7PIBCRJE6fPo2oqCiMHDkSANCgQQP4+/vD19cXSqUSvXr1gouLC5ydnREZGYnhw4fD2toagYGBAFDmukRERGR4bBCISBLjxo3DuHHjSi3fvXt3iccKhQIBAQGl1nNzcyu1LhERERkeGwQCgDL/YHseixYtknhPiIjIlFVkzhQiMg42CERERGQwzztnCoc5JjIeNghkcLqcreCZCiIi0/C8c6awQSAyHjYIREREZHDPmjOlLJwH5cWrZYrvyZC1dK3DBoGIiIgM6nnmTCmL7nNiyLutylDHVGuZ4nsyZC1d50Fhg0AmjZczERFVLo/PmVKseB6UevXq4ejRo5gyZYoR95CI2CAQERGRwTzvnClEZDxsEIiIiMhgnnfOFCIyHoWxd4CIiIiIiCoPNghERERERCRig0BERERERCI2CEREREREJGKDQEREREREIjYIREREREQkYoNAREREREQiNghERERERCRig0BERERERCI2CEREREREJGKDQEREREREIjYIREREREQkYoNAREREREQiNghERERERCRig0BERERERCI2CEREREREJGKDQEREREREIgtdXpSVlYVFixbh4cOH0Gq1WL58OQoKChAQEACVSoUOHTrAz88PABAaGoqoqChoNBosWbIEzZs3R2Ji4nOvS0REREREhqNTg5CXlwd/f3/Uq1cPJ0+exObNm3Hz5k0EBQXByckJvr6+iI6ORkFBAVJTUxEeHo5r164hJCQEGzZsQHBw8HOvS0REREREhqNTg1CvXj3xa1tbWyiVSqhUKjg5OQEA+vTpg0uXLiEjIwN9+/YFALRo0QKZmZnQaDTPvS4RERERERmWTg1CsZSUFGzevBkLFixAUFCQuNze3h4JCQlIS0uDo6OjuNzc3BypqalwcHB4rnW1Wi0UitK3ScTGxuqz27JtqzLUMdVaVfk95efnG2z/DVmLiIiITJPODcKJEydw4sQJLFmyBFZWVsjKyhKfy8zMhKOjI/Lz80ssVygUsLOze+51y2oOAMDV1VXX3ZZ1W5WhjqnWqsrvKTY21mD7r0utixcvyrQ3REREVBXpNIrR1atXceLECQQGBsLBwQGWlpZQq9VISUkBABw9ehTu7u7o1KkTDh8+DACIj49H/fr1K7QuEREREREZlk5nEE6fPo2oqCiMHDkSANCgQQP4+/vD19cXSqUSvXr1gouLC5ydnREZGYnhw4fD2toagYGBAFChdYmoakhLS8PWrVthZmaGadOmVWi0svLWJSIiIsPTqUEYN24cxo0bV2r57t27SzxWKBQICAgotZ6bm9tzr0tEVcPy5cvRuHFj5OfnA0CFRisra9127doZ+R0RERG9mPS6SZmIqFhISAguXLiA06dPV2i0svLWLa9B4CAFL14tU3xPhqzFgQuIqKLYIBCR5NLS0p57tLLyRjYrT9k3YSfqtJ+63Txe8Vq636RuqFr8/ulXq+p+/zhIARGVhQ0CEUnO1tZW75HNiMg0Pe/9SkRkPDqNYkRE9DRSjGxGRKZp+fLlqFatGjQaDYD/u19p165duH37NqKjo428h0TEMwhEJAt9RzYjItP0PPcr8R4k1jJ0HVOtpWsdNghEJJmuXbuia9euACo2WllZ6xKR6SvvfqXycKLUF6+WKb4nQ9bS9R4kXmJERERERlHe/UpEZFxsEIiIiMgoeA8SUeXES4yIiIjIaHgPElHlwwaBiIiIDOpZ9ysRkXHxEiMiIiIiIhLxDAKRBMoamed5LFq0SOI9ISIiItIPGwSiKkaXZoSNCBERET0vXmJEREREREQiNghERERERCRig0BERERERCI2CEREREREJGKDQEREREREIjYIREREREQkYoNAREREREQiNghERERERCRig0BERERERCI2CEREREREJGKDQEREREREIjYIREREREQkYoNAREREREQiNghERERERCRig0BERERERCI2CEREREREJGKDQEREREREIjYIREREREQkYoNAREREREQiNghERERERCRig0BERERERCI2CEREREREJGKDQEREREREokrXIISGhsLT0xMeHh64fv26sXeHiAyI+Sd6cTH/RJVHpWoQoqKikJqaivDwcAQGBiIkJMTYu0REBsL8E724mH+iyqVSNQi//fYb+vbtCwBo0aIFMjMzjbxHRGQozD/Ri4v5J6pczARBEIy9E8UWLlwIT09PtGjRAgAwbNgwbN++HQrF//UxFy9eNNbuEZmsjh07GnsXmH8iI2H+iV5c5eXfwsD78VQ1a9ZEVlaW+FihUJQ4OACV40BGRNJj/oleXMw/UeVSqS4x6tSpEw4fPgwAiI+PR/369Y28R0RkKMw/0YuL+SeqXCrVJUZarRYBAQG4fv06rK2tERgYiAYNGhh7t4jIAJh/ohcX809UuVSqBoGIiIiIiIyrUt2DILWcnBzk5eXBwcEB5ubmxt4dvRUUFCApKQl5eXmoW7eurJ+upKSk4MqVK2ItNzc3KJVKyevcunULP/zwA2JjY8Va3bt3x3vvvSfpv5mh6hQzxL/Vo0eP8OuvvyI2Nha5ubnie2rfvr3ktaoi5l93zL9+mH/jY/51x/zrx1Tyb3JnEPLz87Fp0yacP38etra2sLS0REZGBiwtLTFmzBh06tRJ0npRUVE4cOAAbty4ATMzMyiVSnTp0gUeHh6wtbWVpMbDhw/xxRdf4O7du2jatCmsrKxw//593Lt3DwMGDMCHH34oSR0AuH79OkJDQ2FjY4NWrVqhRo0auH//PqKjo/Hqq69i4sSJMDMzk6TWV199hbt376Jv37545ZVXxPd19uxZREZGYsaMGWjatGmVqQMY7t9q3759OH78OHr37o3WrVuLdc6cOYMbN25g3rx5qF27tiS1qhLmXz/Mv36Yf+Ni/vXD/OvH5PIvmJgZM2YI58+fL7U8Oztb+Prrr4VffvlFsloBAQHCl19+Kdy4cUNcplarhTNnzgjTpk0T/vrrL0nq+Pv7C//++2+p5VqtVjhw4IBw6NAhSeoIgiAsW7ZMyMrKKvO5P/74Q/j5558lqxUVFVXuc2q1WoiNja1SdQTBcP9WT9tOZmamcOHCBUnqVDXMv36Yf/0w/8bF/OuH+dePqeXf5BoElUolCIJQ6iDxxx9/CIJQ9AMhleIfhMzMzBLLiwN269YtyWoJgiAcPHiwxOMjR45Iuv0nxcXFCYcPHxaSkpJkrePt7V3isY+Pjyx1MjIyhOXLlwsTJkwQQkNDhdzcXFnqFEtPTxdiYmKE7Oxs2Wqo1WohPDxcCAwMFL7//ntBq9XKVqsqYP6lw/zrh/k3POZfOsy/fkwh/5VqmFMpVKtWDWq1GmvXrkVBQQHUajUePXqEpUuXis9L5eWXXwYATJkypcTySZMmAQAaNWokSZ1Hjx4hMTERW7duRVJSEpKSknD16lV88cUXkmy/LBs3bsTnn3+Ou3fvYtWqVdi3b5/kNaKjozFjxgxcvXoVM2fOxMyZMzFlyhTk5eVJXgsA5s6di/bt2yMkJASurq4ICAiQpQ4AREREYOLEiYiIiMDkyZMRGRkpS5158+ZBpVJh8ODByM7ORlBQkCx1qgrmXxrMv36Yf+Ng/qXB/OvHVPJvcjcp//nnnwgNDcXVq1fh4+MDQRBgYWGBAQMGSF7r999/x6pVqxAfHw8PDw8IgoCCggK89NJLkta5desWtm7dijt37iAsLAxA0SQyvr6+ktZ53LFjx7Bz506YmZnBy8sLo0aNwqBBgySt4erqihkzZmDmzJmYMWMGAMDc3Bx169aVtE6xrKws9OnTBwDw7rvvYufOnbLUAYAdO3Zg27ZtUCqVUKvVGDt2LHr06CF5nbt37yIkJARA0fdz9OjRkteoSph/aTD/+mH+jYP5lwbzrx9Tyb/JNQgdO3bEtm3bsG7dOkycOFHWWl26dMHu3bvxySefyNrNt2rVCsuWLcPevXsxePBg2eo8rlq1auLNSAqFAlqtVvIaSqUSTk5O2LlzZ6kZM+Wg1WqhVquhVCqhUqmQm5srW63q1auLoz4olUoIMo0FUFhYCEEQYGZmBq1WK9unL1UF8y8N5l8/zL9xMP/SYP71Yyr5N7kGoZiPjw9OnjyJjIwMcVn//v1lqfXFF18gJycHWVlZ4g9Cw4YNJa/Tu3dvbN++HRkZGWKdJ09vSqVFixb4+uuv8dZbb+HUqVOS3eVflu3bt2Pnzp2wsbEBAJiZmWHXrl2S1/H29oaXlxfatm2LmJgYjBkzRvIaxerVq4eIiAjx++fo6ChLnQEDBmDixIlwd3fH+fPnJR3Roipj/vXD/OuH+Tcu5l8/zL9+TCX/JjfMaTFvb2+4uLigadOmYifs4eEhS62VK1fi7NmzcHZ2BlD0A75q1SrJ63h4eOC9994r8Z7eeOMNyesARd32vn37EBsbi2bNmmHIkCGwsJCnn/zwww+xd+9eWcZZflJ2djb+/fdfvPTSS7C3t5etTk5ODsLCwnD16lU0b94cEyZMEA+AUktKSkJcXBxcXFzQvHlzWWpUNcy/fph//TD/xsX864f514+p5N9kG4QRI0Zg+/btBqk1cOBA7N+/X/Y6Xl5e+O6772SvAwBqtbrE48dPOUpt6tSpWLNmjSzbftzu3btLPK5evTpatWqFVq1ayV5bLr/99luJx9WrV4eLi4tsn1hUFcy/fpj/qoH5Lxvzrx/mv2qQO/8me4lRly5dkJSUJHb1cmratKl4bZuc3njjDZw5cwadO3cWl8lV08PDAw8fPsTLL7+M69ev4+WXX0a1atUwd+5ctG7dWtJalpaW8PT0RIcOHcSDUPFNS1K6dOkSatSogVdeeQUXLlyApaUljh8/jldffVXy042DBg1CRkYGatWqhfv376N+/fqoU6cO/Pz84OTkJFmd77//HiqVCq1bt8Yff/yBunXrIiUlBUOHDkW/fv0kq1PVMP/6Yf71w/wbF/OvH+ZfP6aSf5NtEM6ePYuDBw+KnZRc17UBRXfHf/DBB2jTpo1YS45TjKdOncKpU6ewbt06sY5cnyg0bdoU3333HWrWrInU1FSsXr0aU6ZMgb+/P7Zu3SpprY8++kjS7ZUnLS0Ny5cvB1AU4AkTJmDdunUYPny45AeItm3bYuLEiahfvz4SEhKwb98+9O3bFwEBAdiwYYNkdVQqlfjzoNFo8Mknn2Dz5s0YNWrUC/0HAvOvH+ZfP8y/cTH/+mH+9WMq+TfZBuHJ00lyWrRokUHqbNu2zSB1ACAlJQU1a9YEANSqVQv//vsvGjRoIMvd+F26dJF8m2VJT08XP+nRaDR48OABzMzMJB0bu1hSUhLq168PAHBxcUFMTAxmz54NlUolaZ20tDTxawsLC6SkpECpVMrynqoS5l8/zL9+mH/jYv71w/zrx1Tyb7INwv/+979Sy+QaxUCua/OetHbt2lLL5BrFwMnJCevXr0ePHj3wxx9/wNraWpY6ADB06FCYmZlBEATcvn0btra2+OmnnySvM2bMGHh5ecHNzQ2XL1/Ghx9+CI1Ggzp16khey8bGBgcPHhS/f8UHVqkPsO+//z4mTJiAbt264eLFi+jcuTMKCwtf+D8QmH/9MP/6Yf6Ni/nXD/OvH1PJv8nepPz46cTk5GTcv39fltN+QNH1csU/4MnJyVAqlbJMwnH69Gnx6xs3buDatWuyzQao0Whw4MABXLlyBQ0bNsSwYcNgaWmJhIQEtGzZUpaaAFBQUICwsDB8/PHHsmy/eBSDevXqyTYhS3GdjRs3IjY2Fg0bNsTEiRNRu3ZtXLhwAd27d5e0VvHMmg0bNkS7du0AFI2PbG5uLmmdqoT51w/zr38d5t94mH/9MP/61zGF/JvsGYQnhzT75ptvZKu1evXqEo/L6vSl8OSQZnK+JwsLC7Rr1w42NjZo1aqVeLpRzoMDUDRaQk5OjizbzszMxLp165CUlARXV1eMHz8eVlZWstSysbHBmDFjcPPmTTg7O4vfP6kPDgUFBTh79iwSEhLQunVruLm5wczM7IX+4wBg/vXF/OuH+Tcu5l8/zL9+TCX/JtsgPE6tVuPatWsGq5eeni7Ldh8feuz+/fv4559/ZKkDABs3bsSff/6JLl264NChQ+jZs6fkU60XW7VqlXiaNiUlRbbT43PnzsWHH36ISZMm4fz58wgICBBvWpJaREQEdu7cibZt2yIuLg4+Pj6yTLU+b948tGrVCh999BHOnz+PoKAgzJ8/X/I6VRnzX3HMv36Y/8qD+a845l8/ppJ/k20QHr+uzdzcHN7e3rLVevwU44MHD/Dqq6/KUsfHxwdA0TWPDg4O4mM5HDt2DDt37oSZmRm8vLwwatQo2Q4QxZ+MmJmZwd7eXrbJfrKystCnTx8AwLvvvivLaeBiO3bswLZt26BUKqFWqzF27FhZDhB3795FSEgIAMDV1RWjR4+WvEZVxPzrh/nXD/NvXMy/fph//ZhK/k22QTDkKAYzZ84EUPQDbmdnJ9sNPYYcxeDxiVEUCgW0Wq1stbp06YKTJ08iMTERrq6ush0gtFqtOIqBSqVCbm6uLHWAoglLiseoViqVsoz+ABRdaygIAszMzKDVapGXlydLnaqG+dcP868f5t+4mH/9MP/6MZX8m2yDcOvWLYSEhOD+/fto3Lgx/Pz8UKtWLVlq1a1bF3v27BF/wAcNGiTLyAZXrlxBUFAQCgsLUbNmTcyfPx9NmjSRvA4AtGjRAl9//TXeeustnDp1Ck2bNpWlDgAsW7YMGo0G7u7uOH78OKKjozFx4kTJ63h7e8PLywtt27ZFTEyMrJ8q1atXDxEREeL3T66ZTQcMGICJEyfC3d0d586dw4cffihLnaqG+dcP868f5t+4mH/9MP/6MZn8CybK29tbuHz5siAIghATEyNMnTpVtlqzZs0SNm3aJFy5ckXYvHmzsGTJElnqeHp6Crdv3xYEQRDu3LkjjB8/XpY6giAIhYWFwp49e4TAwEBhx44dQkFBgWy1hg0bVuLxyJEjZauVlZUlxMTECOnp6bLVEARBePTokbB69WphwoQJwsqVK4WsrCzZaiUmJgqHDx8Wrl27JluNqob51w/zrx/m37iYf/0w//oxlfyb7BkEtVqNtm3bAgDatGmDrKws2WoZ6jpQMzMzNGzYEADQoEED5Ofny1IHKDqt2KRJEyiVSri6usLCQr4flSc/bXn8Ziwp3b59G2vXrsW9e/fQqlUrTJo0Cba2trLUsra2xtChQ3Hnzh24uLjAxsZGljpZWVk4dOgQ7t69i4cPH6JJkyYv/BjoAPOvL+ZfP8y/cTH/+mH+9WMq+VdItqVKxszMDBkZGQCAjIwM2X7ogP+7DgyArNeBKpVK3LhxAwDE/8slMDAQ+/fvR25uLkJDQ7Fp0ybZanXv3h3z58/HsWPHsHDhQnTt2lWWOrNnz8bAgQOxbt06tGvXDv7+/rLUAYD169dj/vz5OHnyJD7++GP8+OOPstSZPn06nJyc4O3tDZVKhXnz5slSp6ph/vXD/OuH+Tcu5l8/zL9+TCb/kp+TqCQuXrwoDBw4UJg0aZIwYMAA4ffff5et1p49e4Tx48cL3377rTBhwgQhPDxcljoJCQnC6NGjhaFDhwqenp5CXFycLHUEQRA++ugj8evCwkJh6NChstUSBEE4c+aMsHHjRuHkyZOy1fD09Czx2MvLS7ZaAwcOFLRarSAIgqBSqUp8P6U0YsSIEo+ffI8vKuZfP8y/fph/42L+9cP868dU8m+ylxi9+uqr2LdvH9LS0mS7QaTYRx99hE6dOiEuLg4zZ86U7S78evXq4dtvvwVQNGW3nKcY69atK87Gp1AoZP0ebtmyBaNHj0a3bt2g0WiwZ88eDBkyRPI6xf9GLVu2xK1bt9C6dWvJaxSrXbu2eOpUqVTC3t5eljrNmzfH/fv3UbduXWRlZaFx48ay1KlqmH/9MP/6Yf6Ni/nXD/OvH1PJv8k2CGPGjMG3334LR0dHaDQazJgxA19++aUstUJCQjB79mw4OztDo9Hg66+/xuTJkyWvM3bs2BJj906dOhUbN26UtEbxpCXW1tYYMWIEOnfujL///lu2H3AAOH78uHjdpoWFBX766SdJDxCPj4l98OBBODo6Ij09XZb3VDy8npOTEz755BO4u7sjJiYGderUkbRO8XvSaDR4//334eLiguTkZDRo0EDSOlUV868b5l8/zH/lwPzrhvnXj6nl32QbhMLCQvFrCwsL2WY3BIC///67RK0LFy7IcoB4/OYTMzMzWT5BeHI69/KWSS0nJwfW1tZQqVSST7VuyDGxi8c+btOmjbisU6dOktcx5Huqiph/3TD/+mH+KwfmXzfMv35MLf8m2yA4Ojri9OnTeOONN3Dp0iXxH04O5ubm4mmejIwMqFQqWeo0btwYu3btwvvvv49Tp07Bzs5O8hpdunSRfJvPMnnyZIwZMwbt2rVDdHQ0Ro0aZfB9kMqAAQOMvQsE5l9XzL9+mP/KgfnXDfOvH1PLv5kgyDTFm5FlZGQgJCQEiYmJqFu3Lvz8/NCoUSNZal25cgWLFi1CnTp1cOvWLcyZMwfu7u6S11GpVNi4cSNiYmLg7OyMiRMnynKQMIacnBwkJSWhYcOGsl8zSqaP+a9amH+SEvNftTD/lZPJNgiPe/ToEWrWrCl7neLr2uSYRRGAeNMQAFy/fh0vv/yyrJ+MGMqOHTswfPhwpKSkICgoCP3790evXr2MvVtkIpj/yo35Jzkx/5Ub8195mew8CMVTdZ8+fRrjx4/H4sWLZav1xRdfAADS0tIwbNgw7NmzR5Y6I0aMAAAcPHgQ69atg5+fnyx1DO2nn34CAISHh2P69OnYsmWLcXeIqjzmv+pg/klqzH/VwfxXXibbIGRnZwMAIiMjsWPHDvz777+y1frjjz8AAHv37sXGjRtx8OBBWeoUfzLx119/YdWqVbLeePW4yMhI/PTTT8jNzZVl+1qtFufPn4dCoRBHgpDb//73P0yfPh3ff/+97LX+/PNPXL58WfY6//vf/xAQEIBz587JXquyY/6lw/zrh/k3POZfOsy/fqpy/k22QSi+7vCVV14BAMnvjH+cQqHAvn37YGtri5o1a8o2a2OLFi0wcuRIdO/eHYWFhbIF9knt2rWDhYUF1q9fL8v2/fz8cOLECXE2wNdff12WOo/r378/Vq9eDTc3N9lr1alTBxcvXkRQUJCsdXr16gVfX1/ZZvKsSph/6TD/+mH+DY/5lw7zr5+qnH+TvQdBrVYjMTERrVq1KvG1HG7cuIGTJ09i6NChAIAff/wRgwcPlqVWVlYWbG1tUVhYiPT0dNSuXVuWOtnZ2YiMjCxxYC1+f1JRq9VQKpVlHlClvLbS3d0d48ePx4gRIwx+zebNmzehUqnQrFkzSbeblJRUatmKFSvg7++PJk2aSFqrKmL+9cP8S4P5Nw7mXz/MvzSqev5NbpjTc+fOwd3dHQcOHAAAREdHi89JfYB48OAB6tSpg8LCQrzxxhu4c+cOAKBjx46S1vnxxx/Rr18/cRKTx82YMUPSWsUmT56Mrl27IjY2Fg0aNIBWq5W8xjfffINPPvkEPj4+4kQmQNGp1O+++06yOs2aNUOjRo0wbtw4dO/eHYMHD5ZtpIQtW7Zg3759aNSoEYYOHYrw8HDY2Nigffv24mQwUvDy8oKVlVWJn7Xr169j/fr1WLZsmWR1qhrmXxrMv26Yf+Ni/qXB/OvG1PJvcg1C8QQphugUDx06hNGjRyMsLKzUc1L+IxVP3W6ICUuKmZmZYcqUKVi9ejVmzJiBjz/+WPIan3zyCQBg27Ztkm/7cWZmZnj33Xfxzjvv4Pjx45g7dy4KCgrQvn17TJ06VdJaP/zwA3788Ufcv38fgwYNwtGjR2FpaQlPT09JDxDHjx/Htm3bcPXqVcyYMQMNGjTAjBkzXug/DgDmXyrMv26Yf+Ni/qXB/OvG1PJvcg1C8fVrhpiwovgfXO6DctOmTaFWq9G+fXtZ6zyuZs2ayM3NxaNHjxAdHS3LTV5lfSJSTMpPRh7/ZOLtt9/G22+/jYyMDERFRUlWo1jxuNR169ZFo0aNYGlpKXkNoOgXoI+PD1JSUrB48WK8++67sg2vV5Uw/9Jg/nXD/BsX8y8N5l83ppZ/k2sQhg4dCjMzMxQUFCAjIwO1a9fG/fv30aBBA+zYsUPSWjNmzCj3H2XVqlWS1Sk+Bffo0SM8fPgQL7/8Mq5du4YWLVrI1n2HhITAwsICo0aNwrZt2zBv3jzJaxR/IhIREYGmTZuiTZs2uHDhguSjGLz33nulltnb2+Ptt9+WtA4ADBw4ELm5uahRowa+/vprAEXjcDdt2lTyWgBQr149fP311/jmm2/KvC7xRcP8S4P51w3zb1zMvzSYf92YXP4FEzV//nzh7t27giAIQmJiohAcHCx5jVu3bgm3bt0SAgMDhZ9//lm4efOmsHfvXmHt2rWS1xIEQZg+fbqQnZ0tCIIgpKamCv7+/rLUuXHjhvDTTz8JP/74o/Dnn3/KUuNxPj4+JR57e3vLWu/GjRvC9evXZa0hN5VKVe5/xPzrg/mv/Jj/p2P+dcf8V36Gyr/JnUEoduPGDdSvXx8A4OzsjCtXrkheo3jq9n///RcLFiwAADg5OcHb21vyWkDRTVHFM0I6Ojrixo0bktfYsGEDfvvtN7z++uu4ePEi6tSpg/Xr18PX1xetW7eWvB5Q1GFnZ2fDxsYG+fn5SE1NlXT7W7duxd69e2W/cehxJ0+exHfffVdiKLpdu3ZJtv2yPlW6fv06mjVrhvDwcMnqVFXMv26Yf2kw/8bF/OuG+ZeGyeRf0najEpk6darw448/CllZWcKvv/4qeHp6ylbL09NTuHnzpiAIgnD//n1hwIABstSZO3eusG7dOiE2NlbYtm2bMG7cOMlrDBkyRCgsLBQEQRDUarUwZcoUISMjQ/Dy8pK8VrHff/9dGDhwoDB58mThgw8+EA4ePCjp9ov/PVJSUoTXX39dyMvLEwRBEEaMGCFpnSdr3r59W/j888+Fv//+WwgLC5OljqE+VapqmH/dMP/S1WT+jYf51w3zL11NU8i/yZ5BCA4OxsaNG/HDDz+gUaNGWLlypWy1Fi1ahAULFiAvLw+FhYWYNWuWLHUCAwOxf/9+7N69G40aNcLq1aslr1GtWjXk5+ejRo0ayMzMRGZmJuzs7FBQUCB5rWKdO3fGvn37kJaWBjs7O5ibm0u6fUPdOPQ4GxsbNGzYEIWFhXjllVcQEhKCcePGSV7HEJ8qVUXMv26Yf2kw/8bF/OuG+ZeGqeTfZBuEmjVrYtq0aQap1axZM3z77bey1zE3N8dHH30ka42pU6di1KhRqFOnDu7du4dFixYBKJpNUW5yjU1s6BuHAKB79+5IT0+HQqHAwoULZRlHGgAaN26M9evXo0ePHoiKioK1tbUsdaoa5l83zL80mH/jYv51w/xLw1Tyb7IzKZN+0tLSZAvsi0QQBFy5cgVNmzaFlZWV5NsvLCzE/v37ceXKFTRq1AgeHh7iJwpEumL+pcH8U1XE/EujquefDQKVKSYmBt9//32JqdalHLrNkDZt2gQfHx9cuXIFgYGBUCgUsLCwwJw5c+Dq6ippLV9fX4wfPx5t2rSRdLtEhsT864b5J1PA/OvG1PKvMPYOUOW0ePFi9OvXDw4ODujTpw+aNGlikLr5+fmSb/P48eMAgJUrV2LVqlXYsWMHVq9ejeDgYMlr3bp1C//73/8wc+ZMREdHS759IkNg/nXD/JMpYP51Y2r5N9l7EB73559/wsLCAm5ubrLXun//PhwcHFCtWjVZ60RGRiInJwc9e/ZEjRo1JN++tbU1OnfujNOnT+Pdd9/Fnj17JK9RllOnTuHgwYNo1qwZfH19JdmmQqFAdnY2zM3N0aBBAwBA7dq1JZ+QBSi69nX+/Pm4c+cOvv32W3z22Wfo1q0bXn31VXTt2lWyOh4eHtBoNLCw+L8IC4IAMzMzSYdTMwXMf8Ux/7ph/isf5r/imH/dmFr+X4gGoU6dOjh27Bh+/PFHWWYEfFxCQgL27dsHBwcHWWu1a9cOv//+O9avX4/p06dLvv2WLVsiPT0dKpUKYWFhSEtLk7zG49RqNVJTU/Huu+/i3XffRXZ2tmTbnj17NmbNmoXGjRtj1qxZeP311xEZGYnXXntNshpPatiwIebNmwe1Wo1Tp07h+PHjkh4gvL29cfPmTfj4+Ei2TVPF/Fcc868f5r/yYP4rjvnXj8nkX9JBUyuJtLQ0cWzYYufPn5e8TlxcnOTbfJrMzEzhq6++EpYtWyaoVCqDzAaYn58vHDlyRLh3755sNfbv3y+MGjVK+OCDD4T8/Hzhiy++kLxGQUGBcPz4cWHz5s3C1q1bhejoaMlrCIIgzJs3T5btPqmwsFDYtWuXQWpVNcy/dJj/imH+jY/5lw7zXzGmln+TaxDWr18vDBkyRJgwYUKJySlGjhwpea0uXboI06ZNE65evSr5tssyYcIE4eTJk8Lw4cMFQRCEiRMnylbLkAejYcOGCYIgiJPZmMJU67///rv4dUFBgWwHJCqJ+ZcG868f5t84mH9pMP/6MZX8m9xNyr/88gt2796NdevWwdraGr/88guAouuzpNaiRQv4+/tj+/btmDRpEo4dOwa1Wi15nWL5+fno0aOHOJHI4yMMSG327Nl45ZVXEBMTA6VSKesIBmZmZigsLISZmRmAojGKpbRlyxb069cPEydOxIkTJ7B48WKsXbsWW7ZskbTO40JDQ8WvLSwsSjyW0pgxY8SvNRqNZNdtVlXMvzSYf/0w/8bB/EuD+dePqeTf5O5BeHys2eHDh2PRokVo2bKl+MMnJTMzM9SrVw+BgYFITU3F/v37sXHjRiiVSnz33XeS16tVqxaOHz8OrVaLixcvyjojYPHBaNOmTQDkPRj5+PjA29sbN27cwMSJEzF48GBJt//DDz/gxx9/xP379zFo0CAcPXoUlpaW8PT0xOjRoyWtVezJX0hyff8KCwvFry0sLJCeni5LnaqC+ZcG868f5t84mH9pMP/6MZX8m1yDMGzYMPzzzz945ZVXABR1wkuWLEFcXJzktR7/IahVqxbGjRuHcePGITMzU/JaALBkyRKEhYWhRo0a+OWXX7B8+XJZ6gCGPRj16tULnTt3RlJSEpycnCSfoMUYU6336dMHn376Kd577z2cOnUKHTt2lKWOo6MjTp8+jTfeeAOXLl2CUqmUpU5VwfxLg/nXD/NvHMy/NJh//ZhM/o12cZNMVq9eLQiCIERERMheKyoqSvYaZbl69aoQGRkpa42cnBzh888/F8aNGycEBwcLqampktc4d+6cIAiCkJ6eLixZskQYPXq0sGzZMiEjI0PSOj/88IOQk5MjCIIgvo/s7GxhwYIFktZ50h9//CFs2rRJ+PXXX2WrkZ6eLsyZM0cYOnSoMHXqVOHWrVuy1aoKmH9pMP/6Y/4Nj/mXBvOvP1PIv8nNpDxo0CBMnDgRa9euxaxZs0o89/rrr8tSc/bs2QgJCQFQdB1YcHAwFi5cKNn2IyIisHnzZlhbW2PQoEE4d+6c2BUvWLBAsjoAcO3aNbRo0ULSbZZn+PDh2LFjB6ZPn44+ffrgrbfewvnz57Fnzx589dVXstXVarVQKOS7/ebKlSuwtbWFk5MTduzYgTt37sDb25tT1xsA868f5l9/zL/xMP/6Yf71Z0r5N7lLjIKDg3H8+HFkZ2fjr7/+KvGcXAeIe/fuiV9bWFggPj5e0u3v2LED+/btQ05ODj788EOcOHECCoUCw4cPl7QOAIwcORLdunXDxIkT0bJlS8m3/7ji6+cePnyI9957DwDQo0cPbNy4UZZ6p0+fRlhYGNLT07Fv3z7s3bsXI0aMkLRGUFAQMjIykJOTA1tbW7Rt2xZt27bFnDlzsH79eklrUWnMv36Yf/0w/8bF/OuH+dePqeXf5BqEli1bomXLlnBzc5PtgPCkGjVqIC4uDi1btsSNGzeg1Wol3X61atWgUqmQm5uLgoICaDQaKJVKyesA/zcyw1dffYUHDx5g0KBBePPNN2W5tnXo0KGYN28eXnvtNezYsQM9evTAyZMnZeu0v/nmG2zduhXe3t6oXr06Tpw4IfkBIjY2FuHh4dBqtejbt694nej27dslrTN//nzk5eWVWCb8/5kU5RxxorJj/vXD/OuH+Tcu5l8/zL9+TC3/Jtcg3L17F6Ghobh+/TqCgoLg4uKCd955B//9739lqzl//nwEBAQgOzsbCoVC8tN+U6dOxYQJE2BlZYWVK1di6tSpsLCwQI8ePSStAxh2ZIaBAwfCzc0Ne/fuRUxMDM6ePYv27dtj2bJlktYpZmZmhmrVqsk2nBoAWFpa4ty5c8jIyEB+fj5SUlJga2uLgoICSeu4uLjA3NwcvXv3lnS7VR3zrx/mXz/Mv3Ex//ph/vVjavk3uXsQvLy8MGnSJLi7uyMqKgp//PEH7OzscPPmTfj5+Rl79ySRlpaG9PR0uLi4SL7tkSNHYtu2baWWZ2Zmitc9VlV79uzBb7/9hri4OHTp0gX169fHxx9/LGmNlJQUfPvtt6hZsyaGDBmCuXPn4uHDh5g2bRp69uwpWZ2cnBx88cUXmDt3rmTbNAXMv36Yf/0w/8bF/OuH+dePqeXf5BqEJ3/AR48ejS1btog3xEgpISEBK1asQFZWFszNzaFQKFCvXj3MmjUL9erVk6zO+fPn8dprryEjIwNr165FQkICWrZsiUmTJkke2osXL8o2JNeTLly4gLCwMLRs2RLDhg3DjBkzIAgCZs6cCXd3d1lqJiUl4erVq3B2dkarVq1kqUHGw/zrh/mnqoz51w/zTyVIOiZSJTBnzhzh22+/FWJjY4XQ0FAhODhYEARB8PDwkLzWsGHDhGvXrpVYdv36dWH8+PGS1xEEQZg2bZrw888/C/n5+cLJkyeFyZMnS1pHEAQhPj5e/Fqj0Qg7duwQduzYIajVaslrDR48WLh7965w9uxZ4b333hPu3Lkj5OTkCCNHjpS81pOKfy7kcvr0aWHAgAGCh4eH4OnpKVy5ckXyGjExMSX+vQRBEA4ePCh5naqE+dcP8y8N5t84mH/9MP/SMJX8m9w9CIGBgdi7dy/27NmDli1birPyLV26VPJa5ubmaN68eYllzZo1k/zaNkPe7R8QECBeaxgSEoIaNWrA3t4eCxculPzawBo1aqB+/fqoX78+rKys0KBBA0m3X+z111+Hg4MDrK2txcltkpOTER0djV27dslSc/Xq1di8eTPs7e1x+/ZtzJ49W9IblZYuXYoHDx7Azs4O1atXx7x58wAAu3fvRt++fSWrU9Uw//ph/qXB/BsH868f5l8appJ/k2sQLCws4OHhIT7Ozc2FVquV5Xq9Tp06YeHChfjggw/g6OiIzMxMHD58uNRBQ1+Gvtu/WExMjHhaduTIkZJvv02bNsjNzUWNGjXw6aefAiia4r34JiKpbNy4EZs2bcIrr7wCLy8vKBQKzJgxA6tXr5a0zuMcHBxgb28PALLM3vj333+LB7djx45h586dGDZsWKkp3l80zL90mH/dMf/GwfxLh/nXnank3+QahEOHDmHz5s1wdnaGl5cXgoKCYGFhgWHDhuGDDz6QtNYnn3yCqKgonDlzBqmpqbCxsUG3bt0kvRkFKH23/7lz52S72z8pKQnLly+HjY0NcnNzxeXFn2JI6fGJbLp16wagaEi3devWSVqnVatWWLlyJX799VdMnDgRfn5+kh+EiiUlJQEAOnTogPDwcHTr1g2XL1+WfEzpx4ede/vtt/HZZ58hKipKtvdVVTD/+mH+9cP8Gxfzrx/mXz+mln+Tu0l54MCB2LFjB27fvo1x48bhwIEDqFmzJkaPHl3m3flVzYMHD5CcnIymTZvK8gnCvXv3kJWVhaysLOTn5+P1119HYWEhDh8+LNupa7lnonzcgwcPsHjxYqSlpWHnzp2Sb3/OnDnlPiflAf3ChQuwtbWFq6srgKLvW2hoKE6ePImDBw9KVqeqYf71w/zrh/k3LuZfP8y/fkwt/yZ3BsHW1haWlpZwcXFBrVq1ZB2aS61Wl/uclBOLzJw5E6tWrUJERAR2796NV199FV999RX69+8v+fjOxdcE/vHHH+JEM4Ig4KWXXpK0zuPknonycY6OjliwYAFSU1Nl2f6TB4HCwkKoVCrUqFFD0jpdu3Yt8djCwgK9evUST9W+qJh//TD/+mH+jYv51w/zrx9Ty7/JNQg9evQQr2sLCgoCUDQhho2NjeS1hgwZAqVSCUtLS3EWu+L/SzmpyJ07dwAA33//Pb799ltUr14dhYWFGDlypGwTwISGhoo31VhYWCA0NBSbN2+WpZbcM1EuX74c/v7+OHPmDFauXImmTZvi9u3b8PX1Rffu3SWtdfXqVYSGhqJWrVoYPXo0lixZgtzcXHh4eIg3zElh9+7dJR4LgoB9+/Zh8ODBGDp0qGR1qhrmXxrMv26Yf+Ni/qXB/OvG1PJvcg3CmDFjxK9btGgBAKhZsya+/vpryWvNnj0bFy5cwPTp0yXf9uNq1aqF69evo27dulCpVKhevTrUajU0Go1sNZ+88iwnJ0e2WnLPRBkTEwMAWLduHbZu3Qo7Ozvk5eVh7Nixkh8gAgMDsXz5cqSlpWH06NH4+eefUaNGDXh6ekp6gDh9+jSuX78OLy8v8dMJMzMzVK9eXbIaVRHzLw3mXzfMv3Ex/9Jg/nVjavk3uQbhwoUL4umXR48e4ZtvvoGZmRnGjx8PW1tbSWt169atxI08cgkMDMTKlSuRl5cHDw8PtGvXDtevX8fEiRNlq9mnTx98+umneO+993Dq1ClZJ09xcnLChg0bZNu+paUlUlJSYGNjAysrKwBA9erVZTnAmpubo3HjxuLQbcU/c9WqVZO0ztq1a3H58mWsW7cOAwcOxNtvv43Tp0+jf//+ktapaph/aTD/umH+jYv5lwbzrxtTy7/J3aTs5eUlnt6bN28e2rdvDwcHB0RERGDNmjWy1pbrerNiWVlZuHnzJszNzeHs7Cz7p0VRUVG4fPkymjRpgl69ekm+/U2bNsHHxwdXrlxBYGAgFAoFLCws4O/vj9atW0tW58aNG1i5ciWsrKxw9+5ddO3aFRcuXMD777+PYcOGSVYHALZs2YLjx48DADp27IjCwkLUqlULly9flmVYtcLCQqxduxb3799HZmYm1q5dK3mNqoT5lw7zX3HMv3Ex/9Jh/ivO1PJv0g3CiBEjxOvoRo0aha1bt0paq7zrzYYOHYqPPvpIsjpPXm/2OLmvN01ISAAAWcaRHj58OHbs2IExY8Zg6dKlaNSoER4+fIjp06fLMuJEXFwckpOTYW5ujjZt2qBevXqS1wAgniq1trZGZGQkbt++jYEDB0o+FvLjoqKi8MMPPyAwMFC2GlUB8y8t5r/imH/jYf6lxfxXnCnl3+QuMYqPj8fUqVNhY2ODjIwMcfnTRhzQ1dOuN5PyAFE8IsLZs2dhY2ODNm3a4Pfff5flxisfHx9s2rQJQNFNUT///DNq1qyJDh06lLi+UwoKhQLZ2dkwNzcXZ1GsXbu2LKf+/v77b1hZWeHdd98Vlx06dEiWoduuXLmCmJgYFBYWolGjRujfv7/kB4eCggL8+OOPJepMmDBB0hpVEfOvH+Zff8y/8TD/+mH+9WdK+Te5BuHs2bPIyclBdna2eGNNYWGhLDcSGep6swEDBgAo+oFeuXIlgKLxnsePHy9pHaDoB69YREQENm3aBKVSiREjRkh+gJg9ezZmzZqFxo0bY9asWXj99dcRGRmJ1157TdI6hpqWHACCg4ORkZGBnj174sKFC0hNTcXPP/+M4cOHS3pD1Jw5c/DSSy9hwIABOH/+PHJycvDll1+ie/fu+PDDDyWrU9Uw//ph/vXD/BsX868f5l8/ppZ/k2sQAMDa2hrW1tbiY3Nzc3Tp0kXyOr179xanIP/ggw+watUq1KpVC3Xq1JG8FlB0DaJarYZSqYRWq8WDBw8kr5Gamopff/0Vtra2KCgoEK9zNDc3l7yWm5sb1q5di1OnTiE5ORnZ2dnw9vaGm5ubpHUMNS05UDRiQvEELO+//z4mTpyIL774AmPGjJH0AHHv3j189tlnAIq+j+PGjcP69esxfPjwF/oPBID51wfzrx/m3/iYf90x//oxtfybZINgKKNHj8agQYNKXW8WHBwsSz1vb294eXnBzc0Nf//9tyy/CMaPH487d+7g6tWr4kQphYWFaNu2reS1iqcld3Z2hrOzc4nljz/Wl6GmJS+ulZKSgnr16iEhIQEajQbVq1eX/GBUo0YNxMbGwtXVFefOnYOlpSUUCoVsU8hTacy/fph/3TH/xsf864f5152h8m9yNyl7eHhAo9HAwuL/ep/iyUuKu0ipaTQaHDx4EHfv3oWrqyt69uwpSx2g6AaYpKQk1K9fH3Xr1pWtjiEUT0uekpKCjIwMtGjRAtHR0WjWrJmkI04YalpyoOhGqGXLliE/Px9KpRIBAQFwdnbG5s2b4e3tLVmde/fuYeXKlbh9+zYaNWqEOXPmoHbt2vjxxx/Rr18/yepUNcx/1cH86475LxvzX3Uw/7ozVP5NrkH45ZdfcPPmTfj4+Bis5ieffILmzZvDzc0NkZGRsLCwEH/4pTR79myEhIQAKPohDw4OxsKFCyWtMWPGjHK70FWrVklaq9ikSZPw5Zdfolq1asjPz4efnx+++OILWWqp1WqkpqaKN0WRaWH+9cP8U1XG/OuH+afHmdwlRm+//Ta+//57g9Z88OCB+AP95ptvYvjw4bLUuXfvnvi1hYUF4uPjJa8xc+ZMAMDmzZvRuXNntGnTBhcuXChRW2qZmZnijV3Fk5rI4cCBA4iIiEBqair27t2L9evXw9fXV5Zav/32G1avXo3q1avDwsIC8+bNQ6tWrWSpRf+H+dcP8y8N5t84mH/9MP/SMJX8m1yDoFAoZB8b+EmNGjVCbm4uatSoAbVaLdv4ujVq1EBcXBxatmyJGzduQKvVSl6jUaNGAIB///1XnPLcyclJ0tNjT+rUqRMWLlyIN998ExcvXhT3QWrff/89duzYgZEjR6J69eqIjo6WpQ4ArF69Gps3b4a9vT1u376N2bNni2NyS2H+/PnIy8srsaz4VLpcn/RUBcy/fph/aTD/xsH864f5l4ap5N/kGoRiV65cwZdffomcnBxs3LgRJ06cwHvvvSdpjeLTcTk5Ofjwww/h5uaGuLg41K9fX9I6xebPn4+AgABxIo7iAMtBrVbj1q1bcHJywoMHD0qMKS21GTNm4Ny5c/jnn3/g5uZWYqxiKZmZmaGwsFA8hfro0SNZ6gCAg4MD7O3tARQddKUeB9nFxQXm5ubo3bu3pNs1Fcy/fph//TD/xsX864f514+p5N/k7kEoNnLkSKxduxZTpkzBtm3bMH78eISFhUla4/bt2+U+J1cXbCjx8fEICgpCXl4eCgsLMWPGDLi7u0te58qVK7C1tYWTkxN27NiBO3fuwNvbG46OjpLX+vXXX7F161YkJyejVatW6N27t6QT2gD/NzLDoUOHYG9vj27duuHy5cu4du0aZs+eLVmdnJwcfPHFF5g7d65k2zQlzL9+mH/dMP+VA/OvH+ZfN6aWf5M9gwAAdnZ2snaLNWvWhJ2dHQDg6NGjiI+PR8uWLdGrVy9J6xjjxqFmzZrh22+/BSD9sGPFgoKCkJGRgZycHNja2qJt27Zo27Yt5syZg/Xr10ter1evXujcuTOSkpLg5OQky0Ho8V9Ct2/fxj///CN5DQCIjY3F3LlzkZ6eDgcHB1lqVHXMv+6Yf90w/5UH86875l83ppZ/kz2DsHbtWmRnZ+Ps2bN4//33ce/ePQQEBEhaY/jw4dixYwdCQkKgVqvx5ptv4vfff4dKpRJn65NC8ScVZd049PHHH0tWByi6ueZJYWFhGD9+vDguslQ8PT0RHh4OrVaLvn374ueffwYAeHl54bvvvpO0FgDcunULhw4dEmfYBIoOvlXR4MGDsXfvXtm+V1Ud868b5r9qYP6fjvnXDfNfNRgq/yZ7BmHKlCk4d+4c6tSpgyZNmmDSpEmS1yi+Sejy5csIDw8HUDSKQfHsilIx5I1Dq1evxqNHj9CvXz/xU4v09HT89ddfkh8gLC0tce7cOWRkZCA/Px8pKSniDI5y+PTTT+Hh4YFz586hVatWssxEefXqVSxfvhzZ2dm4ffs22rdvj3bt2sHHx6fEhC36evfddzFw4EAkJyfDw8MDgPzjfVclzL9umH/9MP+VA/OvG+ZfPyaXf4F0FhQUJOzbt0/47LPPhL///lsQBEGIi4sTPD09Zann6ekp3Lx5UxAEQbh//74wYMAAWer8/PPPwqRJk4SYmBhBEARh+vTpstS5d++esGzZMmHNmjVCSkqK4OPjI/z3v/8VTpw4IUs9Ly8vQRAEYdWqVYIgCMKECRMkrzF06FAhPj5eEARBSEpKEpYtWyacPHlSmDNnjuS1BKHoZ5CMg/nXD/OvP+bfeJh//TD/+pM7/yZ3BkGtVpf7nJQdHFA0E+CuXbtw/fp17N+/H7Vr10bDhg0RGBgoaZ1iixYtwoIFC8Qbh2bNmiVLnffeew9vvPEGli5dikaNGskynBoA1KtXD/7+/uLjjRs3ylKnWK1atZCeno6cnBz89NNPT73JTFfVqlWDi4sLAKBJkyb4559/4O/vL/k1lSEhIfj444/LvEkpKioKqamp6NOnj6Q1qwLmX3/Mv+6Yf+Ni/vXH/OvO1PJvcvcg9O/fH0qlEpaWluIpl+L/y3mtVnENOXz++eeYPn06fvjhB3z44Yey1CjPDz/8gEOHDsly05ChTsc9KS0tDREREXB3d5d88pKVK1dCrVaja9euOHbsGJo0aYKJEyeK16tKJTk5GWFhYTA3N0ezZs1gZWWFlJQUJCYmokOHDvD09JTt57EyY/6lxfxXDPNvXMy/tJj/ijG1/Jtcg3D27FlcuHAB06dPl71WQkICVqxYgaysLJibm0OhUKBevXqYNWuWpJOlDBo0CBMnTsTatWtLfWog9XWBISEhmDx5MmrWrFnqOak/mfLw8EBQUBBcXFzw77//YteuXXB3d8eRI0cQHBwsSQ3AsO8JAE6fPo1r166hZcuW4r9PRkaGOC6ylFQqFZKSkpCXl4fatWvjpZdekrxGVcL864f51x/zbzzMv36Yf/2ZUv5N7hKjbt26ITc31yC1FixYgICAADRv3lxcFh8fj4ULF0racQcHB+P48ePIzs7GX3/9VeI5qQ8QQ4cOxbJly0p1pklJSWjfvj08PT0lq2Wo03GGfE/FB6M33nijxHJ7e3tZDkbVq1evklO4y4X51w/zrx/m37iYf/0w//oxtfyb3BkEQxo5ciS2bdtWavmIESMknVa72OnTp0v94MnFEJ9MGep0XDFDvCee+n9xMP/6Yf6pKmP+9cP8V34m2yD89ttvWL16NapXrw4LCwvMnTsXrq6uktb44osvkJqaig8++ACOjo7IzMzE4cOHUVBQgMWLF0taCwBiYmLw/ffflxjHV66JUgzFkKfjDImn/o2L+a8amH+SA/NfNTD/lZvJNggDBw7E5s2bYW9vj9u3b2P27NmydPVRUVE4c+YM0tLSYGNjg44dO6Jnz56ydImDBg2Cv78/jhw5gi5duiAuLg5Tp06VvI4hpaeno1q1aiWuD7xw4QK6du1qxL2iqo75rxqYf5ID8181MP+Vm8LYOyAXBwcHsQtt1KgRLC0tZalTWFiIGjVqoGHDhmjVqhW6du0q2ykka2trdO7cGTVq1MC7776L6OhoWeoYSlhYGCZOnIhPP/0UGzZsEJd/9dVXRtwrMgXMf+XH/JNcmP/Kj/mv/EyuQUhKSkJSUhI6dOiA8PBwJCYm4n//+x9atmwpea3g4GDs27cPjRo1wp07d3D58mXMmjULZ86ckbwWALRs2RLp6elQqVQICwtDWlqaLHUM5ZdffsHu3buxbt06WFtb45dffgFQNGQckS6Y/6qD+SepMf9VB/Nf+ZncKEZhYWHi17dv38Y///wjW62YmBjs3LkTAPD+++9j4sSJ+OKLLzBmzBh0795dsjpRUVHo1KkTJk+eDAcHB8yYMQORkZH45ptvJKthDFZWVuLXw4cPx6JFi9CyZcsqdRMPVS7Mf9XB/JPUmP+qg/mvAmSdp9nEeXl5Cffu3RMEQRDi4+MFHx8fQRAEwcPDQ9I6gwYNEgRBEEaOHCnpdo3t0KFD4hT1giAIjx49Evz8/IQuXboYca+Ing/zrx/mn6oy5l8/zH/lZ3I3KRtq8hIAiIuLw7Jly5Cfnw+lUomAgAA4Oztj8+bN8Pb2lqxOWFgYDh8+jOTkZHHMZeH/z9y4a9cuyeoQVXXMP9GLi/knkpBR2xMZDBs2TLh27VqJZdevXxfGjx9vpD2STlBQkLF3QVK3bt0SAgIChJUrVwr3798Xl/v5+Rlxr6gqY/6rDuafpMb8Vx3Mf+Vncjcpm5ubl5jZEACaNWuGR48eSV7r9u3bWLJkCT777DM8ePBAXO7v7y9pnZCQEOTk5GDu3LmlnouKisKRI0ckrWco/v7+6NGjB3r37o0lS5YgKysLQNH3lUgXzH/VwfyT1Jj/qoP5r/xM7iblTp06YeHChaUmL3nyoCEFf39/jB07Fra2tliyZAmWLl0KW1tbyX/Ahw4diuDg4KfOzldV9ejRAwDQsGFDrFq1CgEBAbxJiXTG/FctzD9JifmvWpj/ys3kGoRPPvlEnLwkNTUVNjY26NatG3r27ClLPUP8gL/88ssICgoqMTvfa6+9VmVn5ytWp04dPHjwAHXq1EG9evXw1ltvYeHChVV++DYyHua/6mD+SWrMf9XB/Fd+JtcghISEYPLkyejUqVOp56KiopCamoo+ffpIUsvQP+DVq1dHq1atZNm2MQQEBCAvL0983LNnTzRo0ACNGzc24l5RVcb8Vx3MP0mN+a86mP/Kz+RGMUpOTkZYWNhTT8dJ1eFnZ2cjLy8PdevWFZfFxcXh9OnTGDt2rCQ1TFnxwfzxadaLSX0wpxcD8191MP8kNea/6mD+Kz+TaxCKPX46rnbt2rKcjuMPuH7KO5gnJSWhffv2kh7M6cXC/Fd+zD/Jhfmv/Jj/ys9kGwRD4A+4NAxxMCeSGvMvDeafqiLmXxrMf+XFBkEC/AEnenEx/0QvLuafTBUbBCIiIiIiEpncRGlERERERKQ7NggmRBAE+Pr6wsPDA9nZ2ViyZAmGDh2KxMREnba3YsWKMpcPGTLEKPtz9epVcbZFIiqJ+Sd6cTH/JDWTmwfhRXbv3j2o1Wrs2rULQNFIChEREc98nSAIZd5M5efnV6n2Z8uWLRg3bhxsbW312i8iU8T8E724mH+SGu9BqMK++uornDlzBlqtFm3btkV0dDRu3ryJbt26QavVIjIyEm3btsXWrVuxZs0aXLhwAYIgYM6cOWjTpg1GjhyJN954A3/88Qc2bNhQavtDhgzBnj178OjRI8ydOxfp6el4+eWXceXKFezfv/+p+zJv3jwMGTJEsv35/vvvERoaigYNGsDLywtbt27F3r17YWZmhu+//x4ajQYPHz5EXl4e4uLikJqaCi8vLwwcOBAPHjzAwoULkZOTA0dHR4SEhECpVMr6b0MkN+af+acXF/PP/MtOoCrpt99+E+bMmSNotVpBEARh8eLFwnfffSdMmzZNXOejjz4SBEEQzpw5IyxdulQQBEFIT08Xxo8fLwiCIHh6egqnT58ut0bx61evXi1EREQIgiAId+7cEd56661n7svx48eFmzdvSro/fn5+Qnx8vCAIgrBy5Urh7NmzgiAIwujRo4WcnBzhyy+/FIKDgwVBEIT8/Hyhf//+Ql5envDpp58K//zzjyAIghAeHi4cOHCg3BpEVQHzz/zTi4v5Z/4NgZcYVVGxsbHo2bOneCquW7duSE5OLnPdf/75B+fPn8fIkSMBAIWFheJzHTp0eGatK1euwNvbGwDQoEED1KpV65n7kpiYiBYtWsiyPwAwYsQIfP7557CxsUHLli1Ro0YNsTZQNC39yy+/jPT0dMTFxWHZsmUAioake++9956rBlFlxfwz//TiYv6Zf0Ngg1BFNW/eHMePH8e7774LADh//jxatWpV5rrOzs5477338PHHHwMA8vLyxOcsLJ79I9CwYUNcvHgRvXr1QlJSEu7fvw8AOHfuHJo2bVrmvvTu3bvc7em6PwqFAgUFBQCKDlRarRabNm3CjBkzxHViYmLQo0cPZGdnIzk5GXXr1kWTJk0we/ZsODk5QavVQqPRPPM9E1VmzD/zTy8u5p/5NwSOYlRF9ejRAw4ODhg6dChGjhyJWrVqwd3dvcx1e/fujZSUFAwbNgxjx47FiRMnKlRr4sSJ2Lx5Mzw9PbFz5040aNAAALB37144ODiUuS/FnbyU+/Pmm29i+vTpOHz4MADggw8+QF5eXomJae7fvw8fHx/4+Phg5syZMDc3x/Tp0zF37lx4eXlh6tSpyMjIqND7J6psmH/mn15czD/zbwi8SZl0IggCgoKCMH/+fKPtw6JFi/Cf//wHr732GgBgzZo1aNeuHd58802j7RPRi4D5J3pxMf8vBl5iRAAgXg9YzM/PD23atCl3fTMzM1kPDs/aHw8PD7Rt21Y8OBCR7ph/ohcX809l4RkEIiIiIiIS8R4EIiIiIiISsUEgIiIiIiIRGwQiIiIiIhKxQSAiIiIiIhEbBCIiIiIiErFBICIiIiIi0f8Dq+oAOut33VY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03368"/>
            <a:ext cx="6377621" cy="3451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64" y="1703368"/>
            <a:ext cx="4474801" cy="3451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98AFD3-5BEA-41A0-8545-88964DF35319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2-1)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순수익 관점에서 우수한 프로모션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578608-7174-4EDA-9AF3-BEB9BB91F903}"/>
              </a:ext>
            </a:extLst>
          </p:cNvPr>
          <p:cNvSpPr/>
          <p:nvPr/>
        </p:nvSpPr>
        <p:spPr>
          <a:xfrm rot="16200000">
            <a:off x="-233683" y="2844800"/>
            <a:ext cx="2296165" cy="365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1B45C-1584-43C1-9B18-FDB3724B2ADF}"/>
              </a:ext>
            </a:extLst>
          </p:cNvPr>
          <p:cNvSpPr txBox="1"/>
          <p:nvPr/>
        </p:nvSpPr>
        <p:spPr>
          <a:xfrm>
            <a:off x="7534861" y="5408786"/>
            <a:ext cx="3568605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Reward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total_profit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상관계수는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-0.24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크기는 큰 영향을 미치지 않았다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E0C4A-2147-4C8A-AC39-20F35DD8C0B5}"/>
              </a:ext>
            </a:extLst>
          </p:cNvPr>
          <p:cNvSpPr/>
          <p:nvPr/>
        </p:nvSpPr>
        <p:spPr>
          <a:xfrm rot="16200000">
            <a:off x="4398710" y="2911475"/>
            <a:ext cx="2296165" cy="232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8F60D-BD8F-46D5-A596-F25B7E5B3A08}"/>
              </a:ext>
            </a:extLst>
          </p:cNvPr>
          <p:cNvSpPr/>
          <p:nvPr/>
        </p:nvSpPr>
        <p:spPr>
          <a:xfrm rot="16200000">
            <a:off x="4846953" y="2911474"/>
            <a:ext cx="2296165" cy="232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62E9F4-4A6D-4AE4-90FC-1E1846AE409E}"/>
              </a:ext>
            </a:extLst>
          </p:cNvPr>
          <p:cNvSpPr/>
          <p:nvPr/>
        </p:nvSpPr>
        <p:spPr>
          <a:xfrm rot="16200000">
            <a:off x="8786349" y="2675105"/>
            <a:ext cx="471465" cy="563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C3D6A-BA3A-47D9-9419-892C27017B36}"/>
              </a:ext>
            </a:extLst>
          </p:cNvPr>
          <p:cNvSpPr txBox="1"/>
          <p:nvPr/>
        </p:nvSpPr>
        <p:spPr>
          <a:xfrm>
            <a:off x="1183611" y="5408786"/>
            <a:ext cx="4602539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프로모션의 참여빈도가 비슷했기 때문에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difficulty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큰 것이 큰 요인으로 작용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88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69598" y="2342989"/>
          <a:ext cx="1168508" cy="39663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68508">
                  <a:extLst>
                    <a:ext uri="{9D8B030D-6E8A-4147-A177-3AD203B41FA5}">
                      <a16:colId xmlns:a16="http://schemas.microsoft.com/office/drawing/2014/main" val="3437135557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event</a:t>
                      </a:r>
                      <a:r>
                        <a:rPr lang="en-US" altLang="ko-KR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3689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ae264e3637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4906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4d5c57ea9a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7577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9b98b8c7a3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775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0b1e1539f2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24164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2298d6c36e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11452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fafdcd668e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6304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f19421c1d4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108178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2906b810c7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2421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8AB660F-9ECD-4642-9294-9B36C75C6539}"/>
              </a:ext>
            </a:extLst>
          </p:cNvPr>
          <p:cNvSpPr txBox="1"/>
          <p:nvPr/>
        </p:nvSpPr>
        <p:spPr>
          <a:xfrm>
            <a:off x="8282405" y="917362"/>
            <a:ext cx="28464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대집단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50~60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전체 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AC211B-C21D-4513-89D0-5A2CEF39DD4C}"/>
              </a:ext>
            </a:extLst>
          </p:cNvPr>
          <p:cNvCxnSpPr>
            <a:cxnSpLocks/>
          </p:cNvCxnSpPr>
          <p:nvPr/>
        </p:nvCxnSpPr>
        <p:spPr>
          <a:xfrm>
            <a:off x="3215473" y="1910835"/>
            <a:ext cx="8549807" cy="18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B660F-9ECD-4642-9294-9B36C75C6539}"/>
              </a:ext>
            </a:extLst>
          </p:cNvPr>
          <p:cNvSpPr txBox="1"/>
          <p:nvPr/>
        </p:nvSpPr>
        <p:spPr>
          <a:xfrm>
            <a:off x="3965760" y="896318"/>
            <a:ext cx="2774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소집단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50~60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여성 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095385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graphicFrame>
        <p:nvGraphicFramePr>
          <p:cNvPr id="33" name="차트 32"/>
          <p:cNvGraphicFramePr/>
          <p:nvPr/>
        </p:nvGraphicFramePr>
        <p:xfrm>
          <a:off x="3281244" y="2345107"/>
          <a:ext cx="4143360" cy="4515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차트 40"/>
          <p:cNvGraphicFramePr/>
          <p:nvPr/>
        </p:nvGraphicFramePr>
        <p:xfrm>
          <a:off x="7597253" y="2335962"/>
          <a:ext cx="4216793" cy="4515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7" name="꺾인 연결선 36"/>
          <p:cNvCxnSpPr>
            <a:stCxn id="42" idx="3"/>
          </p:cNvCxnSpPr>
          <p:nvPr/>
        </p:nvCxnSpPr>
        <p:spPr>
          <a:xfrm flipV="1">
            <a:off x="2843989" y="3463047"/>
            <a:ext cx="2301943" cy="855735"/>
          </a:xfrm>
          <a:prstGeom prst="bentConnector3">
            <a:avLst>
              <a:gd name="adj1" fmla="val 1112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4" idx="3"/>
          </p:cNvCxnSpPr>
          <p:nvPr/>
        </p:nvCxnSpPr>
        <p:spPr>
          <a:xfrm flipV="1">
            <a:off x="2843989" y="3044757"/>
            <a:ext cx="2992607" cy="2167321"/>
          </a:xfrm>
          <a:prstGeom prst="bentConnector3">
            <a:avLst>
              <a:gd name="adj1" fmla="val 8393"/>
            </a:avLst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46781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69598" y="4114796"/>
            <a:ext cx="2674391" cy="407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9598" y="5008094"/>
            <a:ext cx="2674391" cy="40796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17ADA9F-F95C-424C-96A5-744A739E641C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C4689-BFFC-40FB-B0F4-1A84973D1940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AutoShape 5" descr="data:image/png;base64,iVBORw0KGgoAAAANSUhEUgAAAwgAAAGnCAYAAAAT0HAFAAAAOXRFWHRTb2Z0d2FyZQBNYXRwbG90bGliIHZlcnNpb24zLjMuMiwgaHR0cHM6Ly9tYXRwbG90bGliLm9yZy8vihELAAAACXBIWXMAAAsTAAALEwEAmpwYAACAxklEQVR4nO3deVxU9f4/8BcDjiCyuiuZiBumqLmFVppWdjO7bikqooJ7Si4puAsKKqZRWikuaeKay6W0NDVFcyvMkBJRlnBHZZdlhmHO7w9+nK8IqMycMwPj6/l49Ig5c+a8zyCvA+8553w+ZoIgCCAiIiIiIgKgMPYOEBERERFR5cEGgYiIiIiIRGwQiIiIiIhIxAaBiIiIiIhEbBCIiIiIiEjEBsFEJCQkICEhwWj1b926hQcPHjz3+vHx8bh165ZOtS5cuIDY2NgKvSY2NhYqlUqnekRU8Yzr69GjRzh+/LjOr09ISEBWVpaEe0REZVGpVBX+nayvBw8e6Pw3BD0fC2PvAEnj9OnTKCwshIuLi06v/+uvv7Bu3TqsW7dOp9cfOHAAjRo1wsCBA8VlKSkpWLJkCe7fv4/CwkIMHz4cgwYNAgD8/PPPqF+/Pj766KMytzdv3jxERUXB2tpaXPbqq69i/vz5+P3339GoUSO4uro+9/4FBwdj2bJlcHJy0un9ERlDWFgYDh06VGp5fn4+2rZti88++6zE8o8++ghqtbrMbVlZWWHXrl0670tZGY+JicH8+fNLravVamFhYYEDBw48dZtr1qzB/v37YWtrCwAoKChA3bp1sWXLFmRkZGDLli3o3bu3Tvu7YcMGDBgwAF27di2xPDU1FatWrUJcXBzMzMygUCigVCoxYsQI/Oc//9GpFpExVJbjw4MHDxAcHIxt27aVeu7gwYPYuXMnCgoKoNVqIQgCWrdujRkzZsDBwUGnekDR3zy3b9/G1KlTSyy/dOkS1q9fj+zsbBSP4l+zZk1MmjQJHTp00Lnei4gNQhWlVqvh4eEhPr59+zbMzMxKHCy+//57mJubP3NbGo0GGzZsQFJSEi5fvgw3N7cy1/v333+xYMECZGRkwN7eHkuWLEGTJk3K3e6sWbPg4+ODHj16IDc3F+PHj4eTk1OpX9jlCQwMfO51T58+XeJgmJubi44dO2L58uXP9Xqiymj8+PEYP358qeWXLl3Cnj17Si3//vvvkZCQAAcHBzg6OgIAHj58iOzsbDg7Oz+11vHjx/Hll18CKPr0vWnTpjAzM0O/fv0wduzYMl/Ttm1bRERElFqemZkJb2/vZ74/AJg2bRr++9//AgCSk5OxaNGi53rd49asWVOqeSnPvHnz8MEHHyA4OFhclpWVhTFjxsDZ2RmtWrWqcH0iYzDk8eFxvXr1wq+//vrM9f7++29s3boVmzdvho2Njbg8IiICCxYswNq1aytU51k5z8/Px8yZM7F161a89NJL4vLk5GSMHj0aR44cgVKpfOZ+UxFeYlRFKZVK7N+/H9u2bcOAAQPQvHlztGrVCoMGDUJ4eDj279//zOZAEAScP38e3t7e6NmzJ8LDwxEaGoovv/wS6enppdadPn06pk2bhh9//BHTp0/HJ598Aq1WW+a2Hz16hMzMTPTo0QMAUKNGDYwaNeqpB5UtW7aUeVAry9atWzFhwgQ8evQIAPDGG28gIiJC/G/p0qXlvnb27Nn4888/n6sOUWWiVquRlZWF9PR0VKtWrcx1IiIicP78efHx2bNn8cMPPzxz27179xbzU79+fezZswcRERHlNgdPU1hYWO7+yUEQBDzvnJ+FhYWllhV/sqnRaKTeNSKDkfP4UEyXrD25vlarlSVrFhYWqFatGuLi4sRLivPz8xEXF4fq1avDwoKfiVcEv1tV1KFDh7Bt2zYolUr897//xdy5c6FQKBAfHw9fX1/k5OTAw8ND/GTuSQkJCZgzZw46duyIkJAQ1K9fH0DRafnDhw9j1qxZePnll7FgwQIARdfwN2zYEB07dgRQdLlP48aNERMTg3bt2pXafrVq1Upd85+TkwMrK6sy9yc1NRWnT5/Gpk2bSj0nCAIKCgqgUqlQs2ZNAMCHH36IPn36oEaNGs/5Hfs/8+bNw5gxY577DAuRMQiCgEGDBkGlUkGhUMDCwgKWlpawtrZGbm5umbkDik6n5+TkiI8fPXpUoZwIgoAHDx7g3r17Tz1D+DS5ubklLg+U2/3795+7IVm2bBlGjx6NsLAwVK9eHebm5oiPj8fMmTPRpk0bmfeUSBrGOj7cv38fDx8+hFarhULx9M+Y27Vrh/79+6N3795wcXFBYWEh8vPzARR9IPgsarUaf/31l/j43r17aNSoUbnrW1hYYMuWLdixYwe2b98OlUoFS0tLvPLKK9i6desz95dKYoNQRb3zzjt45513xNNlmzZtgrm5OUaPHo0PPvgAarX6qV2+i4tLmZ/Wm5ubo2/fvujbt2+J5Xfu3Cl1CrJp06a4fft2mQei6tWro0OHDvjmm28wcuRI3Lp1C5s3b8YXX3xR5v7s27evxCVTDRo0wLJly6BQKKBQKFCtWjXUqFEDoaGhAAAHB4cS9xOcOnUKGzduFA8AWVlZaNWqFX755Rekpqbi/v374rp2dnZ49dVXceLECbz99tvlfo+IjMnMzAz79+8v87nDhw+XGpQgNTUV48aNEx+vXbsWZmZm4qUEP//8MzZt2vTM637/+ecfqNVqXLhw4akNQnkfPgBFv9gfPHiA//73v/D09Cz3XiNzc3N89dVX2Lp1K4CiexCKP6x4XoIgIDo6Grdu3cKkSZNKPHf27Fncu3cPPXr0gL29PQCgdu3aaNy4MaZOnSrexzRhwgTxww+iqsBYx4eoqCgIgoA///wTnTp1Epc/fPhQPPv4+KXBr776Kjp37oyvv/4aQNF9Sxs2bECtWrWe+R7z8vJw7Ngx8XFiYuIzc9qgQQPMnDnzmdumZ2ODUAWVdWNgdnY2AJS6KXD58uVl3sz7tF/ujyv+5W5vby/WKJaVlSX+0i1LQEAANm7ciI8//hgODg4IDg4u9zrHP/74A8OHDxcfT5kyBVOmTClz3Y4dO4o3NRZ7+PAhOnfuXOqGpcjISNSoUaPUJwfdu3fH6dOn2SBQpVTezb/FsrKyoNFo8Msvv4gZr1WrVok/GB7/0KAitmzZgtmzZ2P79u0YMGBAudfslnXvQUVNnjwZkydPFh8/fPgQN2/erNA2fv31V7Rt2xapqam4dOlSiRsR1Wo11Go1tFotfvzxRxw8eBBA0bXRS5cuFc9IxsTEIDAwENbW1lAoFPjmm2/0fm9EcjHW8UGr1WLbtm1YsWIF1q9fX6JB0Gq1UKvVKCgoAFDUdANFZyj+/fdf8XF2djZu3LghPv7vf/+L999/v8x6dnZ2+PTTT8XHa9asKXffFi9ejCtXrgAoukLipZdeglKphFqtxs2bN8UBXNzc3J76vaP/wwahCirvxsCKePL1MTEx+Oabb8Qu/0mtWrVCQEAA1Gq1GLrff/8d06ZNK7eGUqks9QdAsV69epW43CgvL0/8ZV3sxIkTZR4QCgoKMHXq1Oe6HKD4Hoi9e/eWWN6oUSPcuXPnma8nMoayMh4UFISuXbuW2dT+/fffWLhwYZnbevL64uDg4HJvxD127BjS09MxZswY5OfnIyQk5Km/TO/cuYPTp09j6NChJZZnZWVh3759GDNmTLmvLUtCQgIOHDiADh06oG7duk+9lwgoGintiy++wJYtW5Cbm4vJkydjw4YNqFevHgCgZ8+e4qeZ3bp1Q8uWLZ+5D2ZmZhXaZyJDM9bx4csvv8Trr7+Ovn37Ijo6Gl999RU+/vhjAEDdunVLnCl83k/xa9eu/VzrPcvixYtRWFiImJgYLF26FBMmTECdOnVw7949bNy4EXPnzkW7du2Y7wpgg1CFaTQarFu3DpGRkSWWv/XWW5gwYcIzr6+/e/cukpKS0K1bt2fWqlmzJsaMGQMfHx+8/fbbOHbsGEaPHg07O7unvm7gwIFl3hT48OFDTJs2DU2bNi33tW+99RbeeuutUsu//vpr8ebkx2VmZiI5ORmCIKCwsBA5OTmoUaMGmjVrVmpdhUJR7g3WRFVNmzZtsH//fmRlZcHCwkKne3OOHDmCdevW4dtvvwUATJo0CfPnz8eCBQuwZMmSMl+TmpqKM2fOlGoQcnNz8euvvz5Xg7BixQpcuHABAJCRkYH09HRcu3ZNfL68yxHi4+Mxffp0LF26FI6OjnB0dMSCBQvg5eUlXrL0uFq1aqFWrVp48OABVq9ejfj4eJibm4tDnQ4bNgwffPDBM/eXqKqR4viwcuVK3L17F6tWrQIA+Pn5Ydq0aQgNDcXgwYNLrd+iRQsARR9G7tmzp8RAAC1atMDMmTOfeZlRWloapk+fLj6+fv36U0dH02q1SE5OxsiRI5Gbm4vk5GQAwMiRI/HJJ5/gl19+QfXq1Sv83l9UbBCqsM2bNyMrKws7d+4U784vKCjAsmXLsGXLFvj4+Dz19UlJSTh06BC6desGOzu7cm9qKjZw4EB06dIFcXFxCA4OLjGMWHnKu0byyTMDSqUSeXl5Jc4q7N+/H59//jnq1KlT6vVPXkrUpEkT/Pnnn9i0aROqVasGS0tL2NjYoF27dmU2CHfu3Knwtc5Eld2mTZvQtGnT576E8HEODg7YtGlTicsGly5divj4+Ke+7vz586WGHdRoNM/88KCYn58fgKJj17hx41BQUICVK1c+c06XOnXqYPXq1WjevLm4rHPnzti4ceNTs+3v74/Bgwdj2bJl4rLMzEyMGzcOjRs3LneYZ6KqTp/jQ+/evdG+fXvxE3hzc3OEhoaK8xyV5dKlS9i5cyfCwsJKXBZ88OBBzJkzB2FhYU+tefTo0VLLHh8u9UlqtbrcuRwyMzOfWotKY4NQhQmCUOan4Lp8Mt64cWPxmsCncXJykmWysY4dO+L8+fOlzhgMGzaszEuUnvTqq6/i1Vdffe56586dg7u7e4X3k8hUdenSpczlZTXYj3vttdfE+ROK3bt3D7NmzXru2levXsWKFSvQs2dPzJs3D7Nnz8aYMWPw/vvvlzvyiJ2dXZlNyPN8cMHRTIgqpqzfr+bm5mjQoEG5MxoLggAzM7MyL+t5nkt9yvpw8GkKCwuRm5sryf1RxAahSvP29sZXX32FoUOHir/wtFotevbsiVGjRj3XNo4dO4a///67zOcMGbLBgwdjwYIFpRqEnTt3lhjFoFjXrl3FTx4r6tGjR7hw4QJmzJih0+uJKrPQ0FBs3ry51PI2bdogKChI8npnz54t9YmkRqMRR0d5mpycHEycOBH29vaYNWsWWrduDaDoRulNmzZhyJAh8Pb2LvcmRl0sW7YMq1evxvr168VR0szNzeHp6cmzB2TyDHl8ePXVVzF06FCMHz8ehYWF0Gq10Gq1aNmypSzHIqBoUrQhQ4aU+dyMGTPw2muvyVLXFJkJzzvjBdFTqFQqmJmZPfcshdeuXYOVlVWJT/s2b94MOzs7DBo0SPL9K56DQaFQYN68eejfvz86d+4seR0iU1XRjD+vZ42n/jzjrZclLy8P1apV4+RIRDLTarXIy8sz6NwnxUO5854C+bBBICIiIiIiES/EJCIiIiIiERsEIiIiIiISVbmLMy9evGjsXSAyOc+avv55hIeH48iRI+Lja9euYefOnQgICIBKpUKHDh3EG8tDQ0MRFRUFjUaDJUuWoHnz5khMTCxz3ccx/0TSkyL/hsD8E0mv3PwLVUxUVFSFX3PlyhUZ9sS4tUzxPRmylim+J11r6ZKpZzl8+LCwceNGwcfHR7h586YgCIIwdepU4a+//hL++OMPYf78+YIgCEJcXJwwduxYQRCEMteVYl8r+/e/Mtcx1Vqm+J50rSVH/uXC/Bu2jqnWMsX3pGutp2Wqyp1BIKLKTavVYvv27fjmm29w8uRJcd6MPn364NKlS8jIyEDfvn0BFM22mZmZCY1GA5VKVWrdsibvi42NrdD+5OfnV/g1ujJULVN8T4asZYrvydC1iMi0sUEgIkkdP34c3bt3R05ODhwcHMTl9vb2SEhIQFpaWokx8s3NzZGamlrmumVxdXWt0P7ExsZW+DW6MlQtU3xPhqxliu9J11q8bIeIysKblIlIUvv27cPgwYNha2uLrKwscXlmZiYcHR1Rs2bNEssVCgXs7OzKXJeIiIgM75kNQlpaGj7//HOEhoYCAA4dOoSRI0di4MCBWL9+vbheaGgoPD094eHhgevXrwMAEhMTMWrUKHh4eGDFihU6rUtEVUd6ejpUKhVq1aoFS0tLqNVqpKSkAACOHj0Kd3d3dOrUCYcPHwYAxMfHo379+uWuS0RERIb3zEuMli9fjsaNGyM/Px8A0LhxY2zbtg1arRYeHh746KOPkJiYiNTUVISHh+PatWsICQnBhg0bEBwcjKCgIDg5OcHX1xfR0dEoKCh47nXLuv6YiCqvqKgotG/fXnzs7+8PX19fKJVK9OrVCy4uLnB2dkZkZCSGDx8Oa2trBAYGlrsuERERGd4zG4SQkBBcuHABp0+fBgC0bdsWQNFlAfb29qhWrRp+++23577pUN8bFImo8nrnnXfwzjvviI/d3Nywe/fuEusoFAoEBASUem1Z6xIREZHh6XyT8vbt29GpUyfY2NhU6KZDfW9QBDiKiSHrmGotU3xPhq5FREREpqnCDcKjR48QEhKCbt26YcSIEQBQoZsO8/Pz9b5BkaOYmOZ7MmQtU3xPutYytVFMmvgfKmNpos7b+3d5X913hoiIqAqq8ChGS5YswZgxY/Dee++Jyypy0yFvUCQiqpg1a9bg1KlT5T7/4MEDJCY+fxO0f/9+7Ny5U4pdq5ALFy4YvCYREVVchc8gnDx5Enfu3BEfT548GT179nzumw55gyIRkbROnz4NlUqFpk2bGntXnmrVqlXYs2ePsXeDiIie4bkahK5du6Jr164Ayv8E6HlvOuQNikRkarZs2YIjR44gLy8Pvr6++Omnn5CSkoL8/HyMGDEC/fv3x/79+xETE4PU1FTcuHED8+fPR1hYGG7fvo2PP/4Y77//PtasWYO8vDzExcUhNTUVXl5eGDhwYIlau3fvxs6dO2FpaYlJkyahVq1aCAsLgyAIuHnzJmbOnInAwEAkJiZCoVBg6dKleOmll3D48GFs2rQJtra2cHBwQMeOHct8Lzdv3sTSpUuRm5uLevXqwcfHB8ePH8emTZugUChgY2OD4OBgODg4YMiQIeIf/J999hneeOMNdO3aFQMHDkSbNm1w9epVODk5YfXq1ViyZAni4+MxcuRILFq0CM2aNZP934WIiHRjMjMpl9V0PI9FixZJvCdE9CL5448/EBMTg+3btyMuLg4//fQTXn/9dfTv3x9qtRojR47Em2++CaDoJvIvv/wSJ06cQEBAAPbt24dHjx5h0qRJeP/99wEAhYWF2LRpE1QqFTw8PMTlQNF8MWfOnEFwcDCaNWsGHx8fbNu2DePHj4dKpcKwYcPw/fffw9nZGQEBAYiPj8c333wDf39/bNmyBdu2bYOlpeVTj5cBAQGYOXMmXF1dodVqcfHiRYSFhWHLli2wsrLCzz//jPXr18Pf37/cbdy4cQMbNmxArVq1MHHiRMTFxWHBggWIiYnBtm3bJPrOE5k2swCzCr9GWCTIsCf0IjKZBoGIyBguX76MPn36QKEouqUrLi4OPj4+AAClUom2bdvi1q1bAP5vmOjGjRujdevWUCqVcHR0REFBgbi9bt26AQCqV6+Ol19+Genp6eJzV69exdWrVzF//nxYW1vj4cOH0Gg0Jfbnn3/+QUxMDI4fPw4AcHBwwL///os2bdrA0tISANCmTRuo1eoy3092drZ4o7tCocDdu3fRtm1bWFlZift34MCBp35PnJ2dUatWLQCAi4sLMjMzn7o+ERFVLmwQiIj00KRJE0RGRuLdd98VH58+fRr9+vWDWq1GXFwcmjRpgvj4eJiZ/d8ngo9//biYmBj06NED2dnZSE5ORt26dcXnnJ2d0blzZ3h6esLV1RV5eXmwsLCAQqEQ/+Bv0qQJ2rdvj/79+wMA8vLykJWVhb///hsajQYWFhb4/fffS0xo9zgzMzMkJyfj5ZdfRkFBAerVq4fLly8jPz8flpaWOH/+vNhAPN6c3Lhxo8z3ZmZmBkEQSq1vTK67Xyv/ycXSNjOGrEVEJBU2CERkUkoNS7rYrvyVJfgDrXfv3oiKisKQIUMgCALmzZuHzZs3Y/fu3TAzM4O3tzdsbW2fe3v379+Hj48PsrOzMXPmTJibm4vPubq6okGDBljs8z5qVhPQs5EKI1vkokO2OSZEOiAtYi4mbo/HnDlzsHfvXlhZWcHHxwevvfYa3n33XQwePBi1a9dGkyZNyq2/cOFCzJ07FwqFAi4uLhg6dCjGjBkDLy8vWFlZoV69euKlmYMGDYKfnx9eeukl5ObmPvO9de7cGYMHD0ZISEiZN1SX+8c0/5AmIjIoNghERHry8/Mr+mKxHfC/X/ClI4DiqVwifwDeyixxs7GLiwuWL18uPt6/f7/49dtvvy3es1Bs6tSp4tdTpkzBlIfzSjz/sk0hDn/wsOiBlRVCQ0NL7aO3tze8vb2f+V5at26N7du3i49jY2Pxn//8B//5z39KrTtixAhxPpzHPT5S0aeffip+PWfOnGfWJyIi42ODQET0ggoKCsLVq1fFxx9++CE++uijEuvwEhkiohcPGwQiokri8TMFhjBv3rxnr0RVBi/RosqOIzNVHRWeSZmIiIiIiEwXGwQiIiIiIhKxQSAiIiIiIhHvQSAi0/K0YU11WZfXbxMR0QuGZxCIiIiIiEjEBoGIqJJISUnBli1bjL0b5bqRbY57ufy1QURk6nikJyKSkKDHiHz16tXD6NGjJdsXqUX8a4VrGbwylYjI1PFIT0Skp1u3biEoKAgW1+zRqa4akXeqo0ALuNgWYnHnLAiCgM8++wzR0dHQaDQIDg6GjY0NFi5ciJycHDg6OiIkJAT379/HqlWr4OnpiYiICAQGBgIomj3Zz88P165dw6ZNm6BNdsRHLnkY1DSv1L6UVatmzZpYvHgxsrOzoVarMWXKFLzxxhvw9/fHuHHj4OLigoSEBGzYsAHLly+Hv78/GjZsiEuXLiHtSi183j0DN7ItcCDJCr/crI6ErDyMaZVr6G8zEREZCBsEIiIJXL9+HYe6ZWDyKQcEdclEA2stQi7VRNT9argVEQEACA8PBwBotVr4+flh6tSpaN26NbZv346ffvoJnTp1AgB07NgRK1euhFqtRnZ2NgRBgJ2dHbZu3YqtW7fCYmltjD7hgA9ezkN185L7EVFGrdmzZ2PMmDHo3LkzsrKyMHLkSLz++utPfT9169bFt99+i1986mJPfA34v5qNmLQ8tKulxpsN1VJ+6+gFEx4ejiNHjoiPr127hp07dyIgIAAqlQodOnSAn5+fEfeQiNggEBFJoHXr1qhu/gdi0y0w+7w9ACBHY4Y2jhpcvnwZgwYNEtdVKBSIi4vDsmXLAAAqlQrvvfdeie298847OHHiBO7cuYOPPvoI//77L5KTk+Ht7Q3864h0lRke5ivQyFpb4nVl1bp58yY6d+4MALC1tUXDhg2Rnp4OM7PyZzUtXt/FVoMTt6vr/o0heoKnpyc8PT0BAEeOHMGtW7cQHByMoKAgODk5wdfXF9HR0WjXrp2R95ToxcUGgYhMy5PDkj5tKFMJhzA1Ny/6KL+FvQZfvp4BW6UAdSFgbgY8bNIEp0+fxiuvvAIA0Gg0aNKkCWbPng0nJydotVpoNBrcv39f3F7//v2xZMkSqNVqjBo1ChkZGWjZsiXWr18PswB75GkAqzKO4E3KqFW/fn1cvHgRHTt2RHZ2NtLS0uDg4AB7e3vcv38fLi4uuHHjRtlvzAwQUNRIKMwEqLXlNxVEFaHVarF9+3Z88803OHnyJJycnAAAffr0waVLl9ggEBkRGwQiIglNc3uECZEOUJoLcKyuxbKumfDw8MCCBQvg4eEBKysrBAYGYvr06Zg7dy4AwMbGBosWLSqxnVq1asHCwgKtW7eGQqGAo6Mj3n77bQwdOhQ1UxzgVqsA09welapfVi1/f38sXLgQ+fn5MDc3x5w5c2BmZoYhQ4ZgxYoVuHjxIvLySt/P8KTX6qkx94IdUnLNMaIF70Eg/Rw/fhzdu3dHTk4OHBwcxOX29vZISEgo8zWxsbEVqpGfn1/h1+jKkLXKI3V9vqcXtxYbBCIiPTk5OeHzzz8HFm9G+9oF2PlOWskVlEqsWLGi1Ou+++67Uss+//xz8evPPvusxHNDhgzBkCFDnnpWRFlOrQ0bNpRa5uzsjHXr1pVavnz5cvFrF9tCLH+t6ExLxzoFOPLBw3JrE1XEvn37EBQUBGtra2RlZYnLMzMz4ejoWOZrXF1dK1QjNja2wq/RlSFrlUfq+nxPpl3r4sWL5T7HBoGIqIo6dUeJDbE1xccO1bX40oj7Q/S80tPToVKpUKtWLQCAWq1GSkoK6tWrh6NHj2LKlClG3kOiFxsbBCKiKurNhmq82TDt2SsSVTJRUVFo3769+Njf3x++vr5QKpXo1asXXFxcjLdzRMQGgYiIiAzrnXfewTvvvCM+dnNzw+7du424R0T0OM6kTEREREREIjYIREREREQk4iVGRCSZy5cvY8WKFSgsLETv3r3Ru3fvMmdHDQ0NRVRUFDQaDZYsWYLmzZsjMTGRM6kSERFVAmwQiEgSBQUF+Oqrr/D111/Dzq5oGM6xY8eWmh21oKAAqampCA8Px7Vr1xASEoINGzZwJlUiIqJKgg0CEUni1KlTaNiwIWbMmAGNRoOZM2dCpVKVmh01IyMDffv2BQC0aNECmZmZ0Gg0Za7LBoGIiMjw2CAQkSSSk5ORmZmJ9evX4969e/Dy8kKbNm3E54tnR01LSysxCZK5uTlSU1Nlm0n1adPGSD3DZXm1DFXHVGuZ4nsyZC1jz4RLRFUPGwQikoS5uTm6d+8OCwsLODk5wd7eHpmZmeLzxbOj5ufnl5g1VaFQwM7OTraZVJ/GUDNcGnImUlOsZYrvyZC1nlbnaTOpEtGLi6MYEZEkOnTogFOnTgEAHj58CGtraxQUFCAlJQUAcPToUbi7u6NTp044fPgwACA+Ph7169eHpaWlOJPq4+sSERGR4fEMAhFJws3NDc7OzvDw8ICFhQX8/f2h1WpLzY7q7OyMyMhIDB8+HNbW1ggMDATAmVSJiIgqCzYIRCSZadOmlVr25OyoCoUCAQEBpdbjTKpERESVAy8xIiIiIiIiERsEIiIiIiISsUEgIiIiIiLRM+9BSEtLw9atW2FmZoZp06YhMTERAQEBUKlU6NChA/z8/AAAoaGhiIqKgkajwZIlS9C8eXNJ1iUiIiIiIsN55hmE5cuXo1q1atBoNACA4OBgBAUFYdeuXbh9+zaio6MRFRWF1NRUhIeHIzAwECEhIZKsS0REREREhvXMBiEkJASdO3cGAGg0GqhUKjg5OQEA+vTpg0uXLuG3335D3759AQAtWrRAZmamJOsSEREREZFhVWiY07S0NDg4OIiP7e3tkZCQgLS0tBKznpqbmyM1NVXvdcsj5bTxUk9Bn5+fb5Bp7Q1Vx1RrmeJ7MnQtIiIiMk0VahBsbW2RlZUlPs7MzISjoyPy8/NLLFcoFLCzs9N73fJIOT291FPdx8bGSr5NY9Yx1Vqm+J50rXXx4kWZ9oaIiIiqogqNYmRpaQm1Wo2UlBQAwNGjR+Hu7o5OnTrh8OHDAID4+HjUr19fknWJiIiIiMiwKjyTsr+/P3x9faFUKtGrVy+4uLjA2dkZkZGRGD58OKytrREYGCjJukREREREZFjP1SB07doVXbt2BQC4ublh9+7dJZ5XKBQICAgo9Tp91yUiIiIiqqzMAsx0ep2wSJB4T6RV4TMIRERERERkWLo0I7o2IpxJmYiIiIiIRGwQiIiIiIhIxAaBiIiIiIhEbBCIiIiIiEjEm5SJiIjIoC5fvowVK1agsLAQvXv3Ru/evREQEACVSoUOHTrAz8/P2LtI9EJjg0BEREQGU1BQgK+++gpff/017OzsAABjx45FUFAQnJyc4Ovri+joaLRr187Ie0r04uIlRkRERGQwp06dQsOGDTFjxgyMGjUKly9fhkqlgpOTEwCgT58+uHTpkpH3kujFxjMIREREZDDJycnIzMzE+vXrce/ePXh5eaFNmzbi8/b29khISCjztbGxsRWqlZ+fX+HX6MqQtcojdX2+J/kYah90rcMGgYiIiAzG3Nwc3bt3h4WFBZycnGBvb4/MzEzx+czMTDg6Opb5WldX1wrVio2NrfBrdGXIWuWRuj7fk3wMtQ9Pq3Px4sVyn+MlRkRERGQwHTp0wKlTpwAADx8+hLW1NQoKCpCSkgIAOHr0KNzd3Y25i0QvPJ5BICIiIoNxc3ODs7MzPDw8YGFhAX9/f2i1Wvj6+kKpVKJXr15wcXEx9m4SvdDYIBAREZFBTZs2rdSy3bt3G35HKsgswKzCrxEWCTLsCZG8eIkRERERERGJ2CAQEREREZGIDQIREREREYnYIBARERERkYgNAhERERERidggEBERERGRiA0CERERERGJOA8CEUmmX79+sLe3BwAMGTIEr7zyCgICAqBSqdChQwf4+fkBAEJDQxEVFQWNRoMlS5agefPmSExMLHNdIiIiMiw2CEQkmVq1amHLli3i47FjxyIoKAhOTk7w9fVFdHQ0CgoKkJqaivDwcFy7dg0hISHYsGEDgoODS63brl07470ZIiKiFxQbBCKSjELxf1ctajQaqFQqODk5AQD69OmDS5cuISMjA3379gUAtGjRApmZmeWuW1aDEBsbW6F9cn3KcxXdlq61dK3zn62JZS7/17L81xjqPRmylim+J0PWkroOEZk+NghEJInc3FzcuHEDI0aMQO3ateHv7w8HBwfxeXt7eyQkJCAtLQ2Ojo7icnNzc6Smppa5bllcXZ/2J1fFSLkteeqU3SDIU6viKv/3j7WeVefixYsG2QciqlrYIBCRJGrUqIFjx44BAM6cOYNly5YhKytLfD4zMxOOjo7Iz88vsVyhUMDOzq7MdYmIiMjwOIoREUmisLBQ/NrR0RFmZmZQq9VISUkBABw9ehTu7u7o1KkTDh8+DACIj49H/fr1YWlpWea6REREZHg8g0BEkkhOTsbcuXNRrVo1KJVKLF68GOnp6fD19YVSqUSvXr3g4uICZ2dnREZGYvjw4bC2tkZgYCAAwN/fv9S6REREujALMKvwa4RFggx7UjWxQSAiSTRt2hS7du0qseyll17C7t27SyxTKBQICAgo9Xo3N7dS65LpaeJ/qNznnnbzNRERGQ4vMSIiIiIiIhEbBCIiIiIiErFBICIiIiIiERsEIiIiIiISsUEgIiIiIiIRGwQiIiIiIhKxQSAiIiIiIhEbBCIiIiIiEuk8Udq3336L48ePQ6PRYOHChbC0tERAQABUKhU6dOgAPz8/AEBoaCiioqKg0WiwZMkSNG/eHImJic+9LhERERERGY5ODUJWVhZ+/fVXbNu2DTdu3MCyZcug0WgQFBQEJycn+Pr6Ijo6GgUFBUhNTUV4eDiuXbuGkJAQbNiwAcHBwc+9LhERERERGY5ODYJCoYBWq0VBQQHS09Ph4OCAW7duwcnJCQDQp08fXLp0CRkZGejbty8AoEWLFsjMzIRGo4FKpXqudYmIiIiIyLB0ahBq1qyJTp064T//+Q9yc3OxZs0afPfdd+Lz9vb2SEhIQFpaGhwdHcXl5ubmSE1NhYODw3Otq9VqoVCUvk0iNjZWl90uk5TbAoD8/HzJt2nMOqZayxTfk6FrERERkWnSqUE4efIkNBoNjh07hszMTEydOrXEH/KZmZlwdHREfn4+srKyxOUKhQJ2dnYllj1t3bKaAwBwdXXVZbdl3xZQ1HBIvU1j1jHVWqb4nnStdfHiRZn2hoiobP369YO9vT0AYMiQIXjllVfKvDeRiIxDp1GMbt++jdq1a8PMzAw1a9ZETk4OMjMzkZKSAgA4evQo3N3d0alTJxw+fBgAEB8fj/r168PS0hJqtfq51iUiIiLTU6tWLWzbtg3btm1Dv379xHsTd+3ahdu3byM6OtrYu0j0QtPpDMLAgQMxd+5ceHp6Qq1Ww8PDA61atYKvry+USiV69eoFFxcXODs7IzIyEsOHD4e1tTUCAwMBAP7+/s+9LhEREZmWx68QKO/exHbt2j3XtswCzHTaB2GRoNPrTA2/f1QWnRoEKysrfP7556WW7969u8RjhUKBgICAUuu5ubk997pERERkOnJzc3Hjxg2MGDECtWvXhr+/f5n3JpalMt+DaOw6plrLFN+TIWvpWkfneRCIiIiIKqpGjRo4duwYAODMmTNYtmxZmfcmlqUy34No7DqmWssU35Mhaz2tztPuQeRMykRERGQwhYWF4teOjo4wMzMr895EIjIenkEgIiIig0lOTsbcuXNRrVo1KJVKLF68GOnp6aXuTSQi42GDQERERAbTtGlT7Nq1q8Syl156qdS9iURkPLzEiIiIiIiIRGwQiIiIiIhIxAaBiIiIiIhEbBCIiIiIiEjEBoGIiIiIiERsEIiIiIiISMRhTomIiPTQxP9Quc/9a2nAHSEikgjPIBARERERkYgNAhERERERiXiJERERURXBy5mIyBB4BoGIJDVgwACcOnUKiYmJGDVqFDw8PLBixQrx+dDQUHh6esLDwwPXr18HgHLXJSIiIsNjg0BEkjl8+DCys7MBAMHBwQgKCsKuXbtw+/ZtREdHIyoqCqmpqQgPD0dgYCBCQkLKXZeIiIiMgw0CEUni0aNHiIiIQL9+/VBYWAiVSgUnJycAQJ8+fXDp0iX89ttv6Nu3LwCgRYsWyMzMhEajKXNdIiIiMg7eg0BEkggKCsKkSZMQGRmJnJwcODg4iM/Z29sjISEBaWlpcHR0FJebm5sjNTW1zHXLExsbW6H9cn3KcxXdlq61pK7zNIZ6T3LUMlSdyvCeDFnLkO+JiEwDGwQi0tsPP/yABg0awM3NDZGRkbCxsUFWVpb4fGZmJhwdHZGfn19iuUKhgJ2dXZnrlsfV9Wl/3lWMlNuSp06iAWtVnG61+J4MXetpdS5evKjDPhCRqeMlRkSkt4MHDyI+Ph7Tp0/HkSNHsHHjRsTHxyMlJQUAcPToUbi7u6NTp044fPgwACA+Ph7169eHpaUl1Gp1qXWJiIjIOHgGgYj0FhYWJn69Zs0atGvXDvb29vD19YVSqUSvXr3g4uICZ2dnREZGYvjw4bC2tkZgYCAAwN/fv9S6lRWHmSQiIlPHBoGIJDV16lTx6927d5d4TqFQICAgoNRr3NzcSq1LRERExsFLjIiIiIiISMQGgYiIiIiIRGwQiIiIiIhIxAaBiIiIiIhEbBCIiIiIiEjEBoGIiIiIiERsEIiIiIiISMQGgYiIiIiIRJwojYiITFJ5s15zxuvKYcCAAZg+fTqcnJwQEBAAlUqFDh06wM/Pz9i7RvTC4xkEIiIiMqjDhw8jOzsbABAcHIygoCDs2rULt2/fRnR0tJH3jojYIBAREZHBPHr0CBEREejXrx8KCwuhUqng5OQEAOjTpw8uXbpk5D0kIl5iRERERAYTFBSESZMmITIyEjk5OXBwcBCfs7e3R0JCQrmvjY2NlWw/pNxWZahjqrVM8T0ZspauddggEBERkUH88MMPaNCgAdzc3BAZGQkbGxtkZWWJz2dmZsLR0bHc17u6ukq2L1JuqzLUMdVapvieDFnraXUuXrxY7nNsEIiIiMggDh48CEtLS0yfPh3Xr1/H77//jqSkJKSkpKBevXo4evQopkyZYuzdJHrh6dwgXL58GStWrEBhYSF69+6N3r17lzkKQWhoKKKioqDRaLBkyRI0b94ciYmJz70uERERmYawsDDx6zVr1qBdu3awt7eHr68vlEolevXqBRcXFyPuIREBOjYIBQUF+Oqrr/D111/Dzs4OADB27FgEBQXByckJvr6+iI6ORkFBAVJTUxEeHo5r164hJCQEGzZsEEcseJ51iYiIyPRMnTpV/Hr37t1G3BMiepJODcKpU6fQsGFDzJgxAxqNBjNnzixzFIKMjAz07dsXANCiRQtkZmZCo9E897pERERERGRYOjUIycnJyMzMxPr163Hv3j14eXmhTZs24vPFoxCkpaWVuNnI3NwcqampZY5YUNa6Wq0WCkXpkVgr8ygG+fn5Brkz3VB1TLWWKb4nQ9ciIiIi06RTg2Bubo7u3bvDwsICTk5OsLe3L/GJf/EoBPn5+SVGJ1AoFLCzsytzxIKy1i2rOQAq9ygGsbGxBrkz3VB1TLWWKb4nXWs9bRSDqqK8GXMBzppLRERUUTpNlNahQwecOnUKAPDw4UNYW1ujoKAAKSkpAICjR4/C3d0dnTp1wuHDhwEA8fHxqF+/PiwtLaFWq59rXSIiIiIiMiydziC4ubnB2dkZHh4esLCwgL+/P7RabalRCJydnREZGYnhw4fD2toagYGBAAB/f//nXrcyCggIqPBrFi1aJMOeEBERERFJS+dhTqdNm1Zq2ZOjECgUijL/mHZzc3vudYmISF68RIuIiB6n0yVGRERERERkmtggEBERERGRSOdLjMgweL8DERERERkSzyAQEREREZGIDQIREREREYnYIBARERERkYgNAhERERERidggEBERERGRiA0CERERERGJOMwpEUlCrVbD19cXOTk5EAQBq1atQk5ODgICAqBSqdChQwf4+fkBAEJDQxEVFQWNRoMlS5agefPmSExMLHNdIiIiMiw2CEQkCQsLC3z++eewsrJCREQEDhw4gKioKAQFBcHJyQm+vr6Ijo5GQUEBUlNTER4ejmvXriEkJAQbNmxAcHBwqXXbtWtn7LdFRET0wmGDQESSUCgUsLKyAgAkJyejTZs2OHPmDJycnAAAffr0waVLl5CRkYG+ffsCAFq0aIHMzExoNBqoVKpS65bVIMTGxkq2z1JuqzLUMdVapvieDFnLkO+JiEwDGwQikszGjRuxZ88eNGnSBEOHDoWDg4P4nL29PRISEpCWlgZHR0dxubm5OVJTU8tctyyurq5lLE3UaX/L3tazVLyWbnUMWYvfP/1qVd3v38WLF3XYByIydWwQiEgyY8eOxdixYxEZGYlly5YhKytLfC4zMxOOjo7Iz88vsVyhUMDOzq7MdYmIiMjwOIoREUni0aNHEAQBANCwYUNotVqo1WqkpKQAAI4ePQp3d3d06tQJhw8fBgDEx8ejfv36sLS0LHNdIiIiMjyeQSAiSSQmJiI4OBhKpRKWlpZYsGAB0tPT4evrC6VSiV69esHFxQXOzs6IjIzE8OHDYW1tjcDAQACAv79/qXWJiIjI8NggEJEk3NzcsGvXrhLLXnrpJezevbvEMoVCgYCAgDJf/+S6REREZHi8xIiIiIiIiERsEIiIiIiISMQGgYiIiIiIRGwQiIiIiIhIxJuUiYiIyGDUajV8fX2Rk5MDQRCwatUq5OTkICAgACqVCh06dICfn5+xd5PohcYGgYiIiAzGwsICn3/+OaysrBAREYEDBw4gKioKQUFBcHJygq+vL6Kjo9GuXTtj7yrRC4uXGBEREZHBKBQKWFlZAQCSk5PRokULqFQqODk5AQD69OmDS5cuGXMXiV54PINAREREBrVx40bs2bMHTZo0wdChQ+Hg4CA+Z29vj4SEhDJfFxsbK9k+SLmtylDHVGuZ4nsyZC1d67BBICIiIoMaO3Ysxo4di8jISCxbtgxZWVnic5mZmXB0dCzzda6urpLtg5Tbqgx1TLWWKb4nQ9Z6Wp2LFy+W+xwvMSIiIiKDefToEQRBAAA0bNgQWq0WarUaKSkpAICjR4/C3d3dmLtI9MLjGQQiIiIymMTERAQHB0OpVMLS0hILFixAeno6fH19oVQq0atXL7i4uBh7N4leaGwQiIiIyGDc3Nywa9euEsteeukl7N6920h7RERP4iVGREREREQkYoNAREREREQiNghERERERCRig0BERERERCI2CEREREREJGKDQEREREREIjYIREREREQk0rtBGDBgAE6dOoXExESMGjUKHh4eWLFihfh8aGgoPD094eHhgevXrwNAhdYlIiIiIiLD0WuitMOHDyM7OxsAEBwcjKCgIDg5OcHX1xfR0dEoKChAamoqwsPDce3aNYSEhGDDhg0VWpeIiIiIiAxH5wbh0aNHiIiIQL9+/VBYWAiVSgUnJycAQJ8+fXDp0iVkZGSgb9++AIAWLVogMzMTGo3mudclIiIiIiLD0rlBCAoKwqRJkxAZGYmcnBw4ODiIz9nb2yMhIQFpaWlwdHQUl5ubmyM1NfW519VqtVAoSl8FFRsbq+tuy7qtylBHjlr5+fkG239D1TLF92ToWkRERGSadGoQfvjhBzRo0ABubm6IjIyEjY0NsrKyxOczMzPh6OiI/Pz8EssVCgXs7Oyee92ymgMAcHV11WW3Zd9WZagjR63Y2FiD7b+hapnie9K11sWLF2XaGyIiIqqKdLpJ+eDBg4iPj8f06dNx5MgRbNy4EfHx8UhJSQEAHD16FO7u7ujUqRMOHz4MAIiPj0f9+vVhaWkJtVr9XOsSEREREZFh6XQGISwsTPx6zZo1aNeuHezt7eHr6wulUolevXrBxcUFzs7OiIyMxPDhw2FtbY3AwEAAgL+//3OvS0REREREhqPXKEYAMHXqVPHr3bt3l3hOoVAgICCg1Gvc3Nyee10iIiIiIjIcTpRGREREREQiNghERERERCRig0BERERERCK970EgIgKArKwsLFq0CA8fPoRWq8Xy5ctRUFCAgIAAqFQqdOjQAX5+fgCA0NBQREVFQaPRYMmSJWjevDkSExPLXJeIiIgMiw0CEUkiLy8P/v7+qFevHk6ePInNmzfj5s2bCAoKgpOTE3x9fREdHY2CggKkpqYiPDwc165dQ0hICDZs2IDg4OBS67Zr187Yb4uIiOiFwwaBiCRRr1498WtbW1solUqoVCo4OTkBAPr06YNLly4hIyMDffv2BQC0aNECmZmZ0Gg0Za7LBoGIiMjw2CAQkaRSUlKwefNmLFiwAEFBQeJye3t7JCQkIC0tDY6OjuJyc3NzpKamwsHBodS6ZYmNjZVsX6XcVmWoY6q1TPE9GbKWId8TEZkGNghEJJkTJ07gxIkTWLJkCaysrJCVlSU+l5mZCUdHR+Tn55dYrlAoYGdnV+a6ZXF1dS1jaaJO+1v2tp6l4rV0q2PIWvz+6Ver6n7/Ll68qMM+EJGp4yhGRCSJq1ev4sSJEwgMDISDgwMsLS2hVquRkpICADh69Cjc3d3RqVMnHD58GAAQHx+P+vXrl7suERERGR7PIBCRJE6fPo2oqCiMHDkSANCgQQP4+/vD19cXSqUSvXr1gouLC5ydnREZGYnhw4fD2toagYGBAFDmukRERGR4bBCISBLjxo3DuHHjSi3fvXt3iccKhQIBAQGl1nNzcyu1LhERERkeGwQCgDL/YHseixYtknhPiIjIlFVkzhQiMg42CERERGQwzztnCoc5JjIeNghkcLqcreCZCiIi0/C8c6awQSAyHjYIREREZHDPmjOlLJwH5cWrZYrvyZC1dK3DBoGIiIgM6nnmTCmL7nNiyLutylDHVGuZ4nsyZC1d50Fhg0AmjZczERFVLo/PmVKseB6UevXq4ejRo5gyZYoR95CI2CAQERGRwTzvnClEZDxsEIiIiMhgnnfOFCIyHoWxd4CIiIiIiCoPNghERERERCRig0BERERERCI2CEREREREJGKDQEREREREIjYIREREREQkYoNAREREREQiNghERERERCRig0BERERERCI2CEREREREJGKDQEREREREIjYIREREREQkYoNAREREREQiNghERERERCRig0BERERERCI2CEREREREJGKDQEREREREIgtdXpSVlYVFixbh4cOH0Gq1WL58OQoKChAQEACVSoUOHTrAz88PABAaGoqoqChoNBosWbIEzZs3R2Ji4nOvS0REREREhqNTg5CXlwd/f3/Uq1cPJ0+exObNm3Hz5k0EBQXByckJvr6+iI6ORkFBAVJTUxEeHo5r164hJCQEGzZsQHBw8HOvS0REREREhqNTg1CvXj3xa1tbWyiVSqhUKjg5OQEA+vTpg0uXLiEjIwN9+/YFALRo0QKZmZnQaDTPvS4RERERERmWTg1CsZSUFGzevBkLFixAUFCQuNze3h4JCQlIS0uDo6OjuNzc3BypqalwcHB4rnW1Wi0UitK3ScTGxuqz27JtqzLUMdVaVfk95efnG2z/DVmLiIiITJPODcKJEydw4sQJLFmyBFZWVsjKyhKfy8zMhKOjI/Lz80ssVygUsLOze+51y2oOAMDV1VXX3ZZ1W5WhjqnWqsrvKTY21mD7r0utixcvyrQ3REREVBXpNIrR1atXceLECQQGBsLBwQGWlpZQq9VISUkBABw9ehTu7u7o1KkTDh8+DACIj49H/fr1K7QuEREREREZlk5nEE6fPo2oqCiMHDkSANCgQQP4+/vD19cXSqUSvXr1gouLC5ydnREZGYnhw4fD2toagYGBAFChdYmoakhLS8PWrVthZmaGadOmVWi0svLWJSIiIsPTqUEYN24cxo0bV2r57t27SzxWKBQICAgotZ6bm9tzr0tEVcPy5cvRuHFj5OfnA0CFRisra9127doZ+R0RERG9mPS6SZmIqFhISAguXLiA06dPV2i0svLWLa9B4CAFL14tU3xPhqzFgQuIqKLYIBCR5NLS0p57tLLyRjYrT9k3YSfqtJ+63Txe8Vq636RuqFr8/ulXq+p+/zhIARGVhQ0CEUnO1tZW75HNiMg0Pe/9SkRkPDqNYkRE9DRSjGxGRKZp+fLlqFatGjQaDYD/u19p165duH37NqKjo428h0TEMwhEJAt9RzYjItP0PPcr8R4k1jJ0HVOtpWsdNghEJJmuXbuia9euACo2WllZ6xKR6SvvfqXycKLUF6+WKb4nQ9bS9R4kXmJERERERlHe/UpEZFxsEIiIiMgoeA8SUeXES4yIiIjIaHgPElHlwwaBiIiIDOpZ9ysRkXHxEiMiIiIiIhLxDAKRBMoamed5LFq0SOI9ISIiItIPGwSiKkaXZoSNCBERET0vXmJEREREREQiNghERERERCRig0BERERERCI2CEREREREJGKDQEREREREIjYIREREREQkYoNAREREREQiNghERERERCRig0BERERERCI2CEREREREJGKDQEREREREIjYIREREREQkYoNAREREREQiNghERERERCRig0BERERERCI2CEREREREJGKDQEREREREIjYIREREREQkYoNAREREREQiNghERERERCRig0BERERERCI2CEREREREJGKDQEREREREokrXIISGhsLT0xMeHh64fv26sXeHiAyI+Sd6cTH/RJVHpWoQoqKikJqaivDwcAQGBiIkJMTYu0REBsL8E724mH+iyqVSNQi//fYb+vbtCwBo0aIFMjMzjbxHRGQozD/Ri4v5J6pczARBEIy9E8UWLlwIT09PtGjRAgAwbNgwbN++HQrF//UxFy9eNNbuEZmsjh07GnsXmH8iI2H+iV5c5eXfwsD78VQ1a9ZEVlaW+FihUJQ4OACV40BGRNJj/oleXMw/UeVSqS4x6tSpEw4fPgwAiI+PR/369Y28R0RkKMw/0YuL+SeqXCrVJUZarRYBAQG4fv06rK2tERgYiAYNGhh7t4jIAJh/ohcX809UuVSqBoGIiIiIiIyrUt2DILWcnBzk5eXBwcEB5ubmxt4dvRUUFCApKQl5eXmoW7eurJ+upKSk4MqVK2ItNzc3KJVKyevcunULP/zwA2JjY8Va3bt3x3vvvSfpv5mh6hQzxL/Vo0eP8OuvvyI2Nha5ubnie2rfvr3ktaoi5l93zL9+mH/jY/51x/zrx1Tyb3JnEPLz87Fp0yacP38etra2sLS0REZGBiwtLTFmzBh06tRJ0npRUVE4cOAAbty4ATMzMyiVSnTp0gUeHh6wtbWVpMbDhw/xxRdf4O7du2jatCmsrKxw//593Lt3DwMGDMCHH34oSR0AuH79OkJDQ2FjY4NWrVqhRo0auH//PqKjo/Hqq69i4sSJMDMzk6TWV199hbt376Jv37545ZVXxPd19uxZREZGYsaMGWjatGmVqQMY7t9q3759OH78OHr37o3WrVuLdc6cOYMbN25g3rx5qF27tiS1qhLmXz/Mv36Yf+Ni/vXD/OvH5PIvmJgZM2YI58+fL7U8Oztb+Prrr4VffvlFsloBAQHCl19+Kdy4cUNcplarhTNnzgjTpk0T/vrrL0nq+Pv7C//++2+p5VqtVjhw4IBw6NAhSeoIgiAsW7ZMyMrKKvO5P/74Q/j5558lqxUVFVXuc2q1WoiNja1SdQTBcP9WT9tOZmamcOHCBUnqVDXMv36Yf/0w/8bF/OuH+dePqeXf5BoElUolCIJQ6iDxxx9/CIJQ9AMhleIfhMzMzBLLiwN269YtyWoJgiAcPHiwxOMjR45Iuv0nxcXFCYcPHxaSkpJkrePt7V3isY+Pjyx1MjIyhOXLlwsTJkwQQkNDhdzcXFnqFEtPTxdiYmKE7Oxs2Wqo1WohPDxcCAwMFL7//ntBq9XKVqsqYP6lw/zrh/k3POZfOsy/fkwh/5VqmFMpVKtWDWq1GmvXrkVBQQHUajUePXqEpUuXis9L5eWXXwYATJkypcTySZMmAQAaNWokSZ1Hjx4hMTERW7duRVJSEpKSknD16lV88cUXkmy/LBs3bsTnn3+Ou3fvYtWqVdi3b5/kNaKjozFjxgxcvXoVM2fOxMyZMzFlyhTk5eVJXgsA5s6di/bt2yMkJASurq4ICAiQpQ4AREREYOLEiYiIiMDkyZMRGRkpS5158+ZBpVJh8ODByM7ORlBQkCx1qgrmXxrMv36Yf+Ng/qXB/OvHVPJvcjcp//nnnwgNDcXVq1fh4+MDQRBgYWGBAQMGSF7r999/x6pVqxAfHw8PDw8IgoCCggK89NJLkta5desWtm7dijt37iAsLAxA0SQyvr6+ktZ53LFjx7Bz506YmZnBy8sLo0aNwqBBgySt4erqihkzZmDmzJmYMWMGAMDc3Bx169aVtE6xrKws9OnTBwDw7rvvYufOnbLUAYAdO3Zg27ZtUCqVUKvVGDt2LHr06CF5nbt37yIkJARA0fdz9OjRkteoSph/aTD/+mH+jYP5lwbzrx9Tyb/JNQgdO3bEtm3bsG7dOkycOFHWWl26dMHu3bvxySefyNrNt2rVCsuWLcPevXsxePBg2eo8rlq1auLNSAqFAlqtVvIaSqUSTk5O2LlzZ6kZM+Wg1WqhVquhVCqhUqmQm5srW63q1auLoz4olUoIMo0FUFhYCEEQYGZmBq1WK9unL1UF8y8N5l8/zL9xMP/SYP71Yyr5N7kGoZiPjw9OnjyJjIwMcVn//v1lqfXFF18gJycHWVlZ4g9Cw4YNJa/Tu3dvbN++HRkZGWKdJ09vSqVFixb4+uuv8dZbb+HUqVOS3eVflu3bt2Pnzp2wsbEBAJiZmWHXrl2S1/H29oaXlxfatm2LmJgYjBkzRvIaxerVq4eIiAjx++fo6ChLnQEDBmDixIlwd3fH+fPnJR3Roipj/vXD/OuH+Tcu5l8/zL9+TCX/JjfMaTFvb2+4uLigadOmYifs4eEhS62VK1fi7NmzcHZ2BlD0A75q1SrJ63h4eOC9994r8Z7eeOMNyesARd32vn37EBsbi2bNmmHIkCGwsJCnn/zwww+xd+9eWcZZflJ2djb+/fdfvPTSS7C3t5etTk5ODsLCwnD16lU0b94cEyZMEA+AUktKSkJcXBxcXFzQvHlzWWpUNcy/fph//TD/xsX864f514+p5N9kG4QRI0Zg+/btBqk1cOBA7N+/X/Y6Xl5e+O6772SvAwBqtbrE48dPOUpt6tSpWLNmjSzbftzu3btLPK5evTpatWqFVq1ayV5bLr/99luJx9WrV4eLi4tsn1hUFcy/fpj/qoH5Lxvzrx/mv2qQO/8me4lRly5dkJSUJHb1cmratKl4bZuc3njjDZw5cwadO3cWl8lV08PDAw8fPsTLL7+M69ev4+WXX0a1atUwd+5ctG7dWtJalpaW8PT0RIcOHcSDUPFNS1K6dOkSatSogVdeeQUXLlyApaUljh8/jldffVXy042DBg1CRkYGatWqhfv376N+/fqoU6cO/Pz84OTkJFmd77//HiqVCq1bt8Yff/yBunXrIiUlBUOHDkW/fv0kq1PVMP/6Yf71w/wbF/OvH+ZfP6aSf5NtEM6ePYuDBw+KnZRc17UBRXfHf/DBB2jTpo1YS45TjKdOncKpU6ewbt06sY5cnyg0bdoU3333HWrWrInU1FSsXr0aU6ZMgb+/P7Zu3SpprY8++kjS7ZUnLS0Ny5cvB1AU4AkTJmDdunUYPny45AeItm3bYuLEiahfvz4SEhKwb98+9O3bFwEBAdiwYYNkdVQqlfjzoNFo8Mknn2Dz5s0YNWrUC/0HAvOvH+ZfP8y/cTH/+mH+9WMq+TfZBuHJ00lyWrRokUHqbNu2zSB1ACAlJQU1a9YEANSqVQv//vsvGjRoIMvd+F26dJF8m2VJT08XP+nRaDR48OABzMzMJB0bu1hSUhLq168PAHBxcUFMTAxmz54NlUolaZ20tDTxawsLC6SkpECpVMrynqoS5l8/zL9+mH/jYv71w/zrx1Tyb7INwv/+979Sy+QaxUCua/OetHbt2lLL5BrFwMnJCevXr0ePHj3wxx9/wNraWpY6ADB06FCYmZlBEATcvn0btra2+OmnnySvM2bMGHh5ecHNzQ2XL1/Ghx9+CI1Ggzp16khey8bGBgcPHhS/f8UHVqkPsO+//z4mTJiAbt264eLFi+jcuTMKCwtf+D8QmH/9MP/6Yf6Ni/nXD/OvH1PJv8nepPz46cTk5GTcv39fltN+QNH1csU/4MnJyVAqlbJMwnH69Gnx6xs3buDatWuyzQao0Whw4MABXLlyBQ0bNsSwYcNgaWmJhIQEtGzZUpaaAFBQUICwsDB8/PHHsmy/eBSDevXqyTYhS3GdjRs3IjY2Fg0bNsTEiRNRu3ZtXLhwAd27d5e0VvHMmg0bNkS7du0AFI2PbG5uLmmdqoT51w/zr38d5t94mH/9MP/61zGF/JvsGYQnhzT75ptvZKu1evXqEo/L6vSl8OSQZnK+JwsLC7Rr1w42NjZo1aqVeLpRzoMDUDRaQk5OjizbzszMxLp165CUlARXV1eMHz8eVlZWstSysbHBmDFjcPPmTTg7O4vfP6kPDgUFBTh79iwSEhLQunVruLm5wczM7IX+4wBg/vXF/OuH+Tcu5l8/zL9+TCX/JtsgPE6tVuPatWsGq5eeni7Ldh8feuz+/fv4559/ZKkDABs3bsSff/6JLl264NChQ+jZs6fkU60XW7VqlXiaNiUlRbbT43PnzsWHH36ISZMm4fz58wgICBBvWpJaREQEdu7cibZt2yIuLg4+Pj6yTLU+b948tGrVCh999BHOnz+PoKAgzJ8/X/I6VRnzX3HMv36Y/8qD+a845l8/ppJ/k20QHr+uzdzcHN7e3rLVevwU44MHD/Dqq6/KUsfHxwdA0TWPDg4O4mM5HDt2DDt37oSZmRm8vLwwatQo2Q4QxZ+MmJmZwd7eXrbJfrKystCnTx8AwLvvvivLaeBiO3bswLZt26BUKqFWqzF27FhZDhB3795FSEgIAMDV1RWjR4+WvEZVxPzrh/nXD/NvXMy/fph//ZhK/k22QTDkKAYzZ84EUPQDbmdnJ9sNPYYcxeDxiVEUCgW0Wq1stbp06YKTJ08iMTERrq6ush0gtFqtOIqBSqVCbm6uLHWAoglLiseoViqVsoz+ABRdaygIAszMzKDVapGXlydLnaqG+dcP868f5t+4mH/9MP/6MZX8m2yDcOvWLYSEhOD+/fto3Lgx/Pz8UKtWLVlq1a1bF3v27BF/wAcNGiTLyAZXrlxBUFAQCgsLUbNmTcyfPx9NmjSRvA4AtGjRAl9//TXeeustnDp1Ck2bNpWlDgAsW7YMGo0G7u7uOH78OKKjozFx4kTJ63h7e8PLywtt27ZFTEyMrJ8q1atXDxEREeL3T66ZTQcMGICJEyfC3d0d586dw4cffihLnaqG+dcP868f5t+4mH/9MP/6MZn8CybK29tbuHz5siAIghATEyNMnTpVtlqzZs0SNm3aJFy5ckXYvHmzsGTJElnqeHp6Crdv3xYEQRDu3LkjjB8/XpY6giAIhYWFwp49e4TAwEBhx44dQkFBgWy1hg0bVuLxyJEjZauVlZUlxMTECOnp6bLVEARBePTokbB69WphwoQJwsqVK4WsrCzZaiUmJgqHDx8Wrl27JluNqob51w/zrx/m37iYf/0w//oxlfyb7BkEtVqNtm3bAgDatGmDrKws2WoZ6jpQMzMzNGzYEADQoEED5Ofny1IHKDqt2KRJEyiVSri6usLCQr4flSc/bXn8Ziwp3b59G2vXrsW9e/fQqlUrTJo0Cba2trLUsra2xtChQ3Hnzh24uLjAxsZGljpZWVk4dOgQ7t69i4cPH6JJkyYv/BjoAPOvL+ZfP8y/cTH/+mH+9WMq+VdItqVKxszMDBkZGQCAjIwM2X7ogP+7DgyArNeBKpVK3LhxAwDE/8slMDAQ+/fvR25uLkJDQ7Fp0ybZanXv3h3z58/HsWPHsHDhQnTt2lWWOrNnz8bAgQOxbt06tGvXDv7+/rLUAYD169dj/vz5OHnyJD7++GP8+OOPstSZPn06nJyc4O3tDZVKhXnz5slSp6ph/vXD/OuH+Tcu5l8/zL9+TCb/kp+TqCQuXrwoDBw4UJg0aZIwYMAA4ffff5et1p49e4Tx48cL3377rTBhwgQhPDxcljoJCQnC6NGjhaFDhwqenp5CXFycLHUEQRA++ugj8evCwkJh6NChstUSBEE4c+aMsHHjRuHkyZOy1fD09Czx2MvLS7ZaAwcOFLRarSAIgqBSqUp8P6U0YsSIEo+ffI8vKuZfP8y/fph/42L+9cP868dU8m+ylxi9+uqr2LdvH9LS0mS7QaTYRx99hE6dOiEuLg4zZ86U7S78evXq4dtvvwVQNGW3nKcY69atK87Gp1AoZP0ebtmyBaNHj0a3bt2g0WiwZ88eDBkyRPI6xf9GLVu2xK1bt9C6dWvJaxSrXbu2eOpUqVTC3t5eljrNmzfH/fv3UbduXWRlZaFx48ay1KlqmH/9MP/6Yf6Ni/nXD/OvH1PJv8k2CGPGjMG3334LR0dHaDQazJgxA19++aUstUJCQjB79mw4OztDo9Hg66+/xuTJkyWvM3bs2BJj906dOhUbN26UtEbxpCXW1tYYMWIEOnfujL///lu2H3AAOH78uHjdpoWFBX766SdJDxCPj4l98OBBODo6Ij09XZb3VDy8npOTEz755BO4u7sjJiYGderUkbRO8XvSaDR4//334eLiguTkZDRo0EDSOlUV868b5l8/zH/lwPzrhvnXj6nl32QbhMLCQvFrCwsL2WY3BIC///67RK0LFy7IcoB4/OYTMzMzWT5BeHI69/KWSS0nJwfW1tZQqVSST7VuyDGxi8c+btOmjbisU6dOktcx5Huqiph/3TD/+mH+KwfmXzfMv35MLf8m2yA4Ojri9OnTeOONN3Dp0iXxH04O5ubm4mmejIwMqFQqWeo0btwYu3btwvvvv49Tp07Bzs5O8hpdunSRfJvPMnnyZIwZMwbt2rVDdHQ0Ro0aZfB9kMqAAQOMvQsE5l9XzL9+mP/KgfnXDfOvH1PLv5kgyDTFm5FlZGQgJCQEiYmJqFu3Lvz8/NCoUSNZal25cgWLFi1CnTp1cOvWLcyZMwfu7u6S11GpVNi4cSNiYmLg7OyMiRMnynKQMIacnBwkJSWhYcOGsl8zSqaP+a9amH+SEvNftTD/lZPJNgiPe/ToEWrWrCl7neLr2uSYRRGAeNMQAFy/fh0vv/yyrJ+MGMqOHTswfPhwpKSkICgoCP3790evXr2MvVtkIpj/yo35Jzkx/5Ub8195mew8CMVTdZ8+fRrjx4/H4sWLZav1xRdfAADS0tIwbNgw7NmzR5Y6I0aMAAAcPHgQ69atg5+fnyx1DO2nn34CAISHh2P69OnYsmWLcXeIqjzmv+pg/klqzH/VwfxXXibbIGRnZwMAIiMjsWPHDvz777+y1frjjz8AAHv37sXGjRtx8OBBWeoUfzLx119/YdWqVbLeePW4yMhI/PTTT8jNzZVl+1qtFufPn4dCoRBHgpDb//73P0yfPh3ff/+97LX+/PNPXL58WfY6//vf/xAQEIBz587JXquyY/6lw/zrh/k3POZfOsy/fqpy/k22QSi+7vCVV14BAMnvjH+cQqHAvn37YGtri5o1a8o2a2OLFi0wcuRIdO/eHYWFhbIF9knt2rWDhYUF1q9fL8v2/fz8cOLECXE2wNdff12WOo/r378/Vq9eDTc3N9lr1alTBxcvXkRQUJCsdXr16gVfX1/ZZvKsSph/6TD/+mH+DY/5lw7zr5+qnH+TvQdBrVYjMTERrVq1KvG1HG7cuIGTJ09i6NChAIAff/wRgwcPlqVWVlYWbG1tUVhYiPT0dNSuXVuWOtnZ2YiMjCxxYC1+f1JRq9VQKpVlHlClvLbS3d0d48ePx4gRIwx+zebNmzehUqnQrFkzSbeblJRUatmKFSvg7++PJk2aSFqrKmL+9cP8S4P5Nw7mXz/MvzSqev5NbpjTc+fOwd3dHQcOHAAAREdHi89JfYB48OAB6tSpg8LCQrzxxhu4c+cOAKBjx46S1vnxxx/Rr18/cRKTx82YMUPSWsUmT56Mrl27IjY2Fg0aNIBWq5W8xjfffINPPvkEPj4+4kQmQNGp1O+++06yOs2aNUOjRo0wbtw4dO/eHYMHD5ZtpIQtW7Zg3759aNSoEYYOHYrw8HDY2Nigffv24mQwUvDy8oKVlVWJn7Xr169j/fr1WLZsmWR1qhrmXxrMv26Yf+Ni/qXB/OvG1PJvcg1C8QQphugUDx06hNGjRyMsLKzUc1L+IxVP3W6ICUuKmZmZYcqUKVi9ejVmzJiBjz/+WPIan3zyCQBg27Ztkm/7cWZmZnj33Xfxzjvv4Pjx45g7dy4KCgrQvn17TJ06VdJaP/zwA3788Ufcv38fgwYNwtGjR2FpaQlPT09JDxDHjx/Htm3bcPXqVcyYMQMNGjTAjBkzXug/DgDmXyrMv26Yf+Ni/qXB/OvG1PJvcg1C8fVrhpiwovgfXO6DctOmTaFWq9G+fXtZ6zyuZs2ayM3NxaNHjxAdHS3LTV5lfSJSTMpPRh7/ZOLtt9/G22+/jYyMDERFRUlWo1jxuNR169ZFo0aNYGlpKXkNoOgXoI+PD1JSUrB48WK8++67sg2vV5Uw/9Jg/nXD/BsX8y8N5l83ppZ/k2sQhg4dCjMzMxQUFCAjIwO1a9fG/fv30aBBA+zYsUPSWjNmzCj3H2XVqlWS1Sk+Bffo0SM8fPgQL7/8Mq5du4YWLVrI1n2HhITAwsICo0aNwrZt2zBv3jzJaxR/IhIREYGmTZuiTZs2uHDhguSjGLz33nulltnb2+Ptt9+WtA4ADBw4ELm5uahRowa+/vprAEXjcDdt2lTyWgBQr149fP311/jmm2/KvC7xRcP8S4P51w3zb1zMvzSYf92YXP4FEzV//nzh7t27giAIQmJiohAcHCx5jVu3bgm3bt0SAgMDhZ9//lm4efOmsHfvXmHt2rWS1xIEQZg+fbqQnZ0tCIIgpKamCv7+/rLUuXHjhvDTTz8JP/74o/Dnn3/KUuNxPj4+JR57e3vLWu/GjRvC9evXZa0hN5VKVe5/xPzrg/mv/Jj/p2P+dcf8V36Gyr/JnUEoduPGDdSvXx8A4OzsjCtXrkheo3jq9n///RcLFiwAADg5OcHb21vyWkDRTVHFM0I6Ojrixo0bktfYsGEDfvvtN7z++uu4ePEi6tSpg/Xr18PX1xetW7eWvB5Q1GFnZ2fDxsYG+fn5SE1NlXT7W7duxd69e2W/cehxJ0+exHfffVdiKLpdu3ZJtv2yPlW6fv06mjVrhvDwcMnqVFXMv26Yf2kw/8bF/OuG+ZeGyeRf0najEpk6darw448/CllZWcKvv/4qeHp6ylbL09NTuHnzpiAIgnD//n1hwIABstSZO3eusG7dOiE2NlbYtm2bMG7cOMlrDBkyRCgsLBQEQRDUarUwZcoUISMjQ/Dy8pK8VrHff/9dGDhwoDB58mThgw8+EA4ePCjp9ov/PVJSUoTXX39dyMvLEwRBEEaMGCFpnSdr3r59W/j888+Fv//+WwgLC5OljqE+VapqmH/dMP/S1WT+jYf51w3zL11NU8i/yZ5BCA4OxsaNG/HDDz+gUaNGWLlypWy1Fi1ahAULFiAvLw+FhYWYNWuWLHUCAwOxf/9+7N69G40aNcLq1aslr1GtWjXk5+ejRo0ayMzMRGZmJuzs7FBQUCB5rWKdO3fGvn37kJaWBjs7O5ibm0u6fUPdOPQ4GxsbNGzYEIWFhXjllVcQEhKCcePGSV7HEJ8qVUXMv26Yf2kw/8bF/OuG+ZeGqeTfZBuEmjVrYtq0aQap1axZM3z77bey1zE3N8dHH30ka42pU6di1KhRqFOnDu7du4dFixYBKJpNUW5yjU1s6BuHAKB79+5IT0+HQqHAwoULZRlHGgAaN26M9evXo0ePHoiKioK1tbUsdaoa5l83zL80mH/jYv51w/xLw1Tyb7IzKZN+0tLSZAvsi0QQBFy5cgVNmzaFlZWV5NsvLCzE/v37ceXKFTRq1AgeHh7iJwpEumL+pcH8U1XE/EujquefDQKVKSYmBt9//32JqdalHLrNkDZt2gQfHx9cuXIFgYGBUCgUsLCwwJw5c+Dq6ippLV9fX4wfPx5t2rSRdLtEhsT864b5J1PA/OvG1PKvMPYOUOW0ePFi9OvXDw4ODujTpw+aNGlikLr5+fmSb/P48eMAgJUrV2LVqlXYsWMHVq9ejeDgYMlr3bp1C//73/8wc+ZMREdHS759IkNg/nXD/JMpYP51Y2r5N9l7EB73559/wsLCAm5ubrLXun//PhwcHFCtWjVZ60RGRiInJwc9e/ZEjRo1JN++tbU1OnfujNOnT+Pdd9/Fnj17JK9RllOnTuHgwYNo1qwZfH19JdmmQqFAdnY2zM3N0aBBAwBA7dq1JZ+QBSi69nX+/Pm4c+cOvv32W3z22Wfo1q0bXn31VXTt2lWyOh4eHtBoNLCw+L8IC4IAMzMzSYdTMwXMf8Ux/7ph/isf5r/imH/dmFr+X4gGoU6dOjh27Bh+/PFHWWYEfFxCQgL27dsHBwcHWWu1a9cOv//+O9avX4/p06dLvv2WLVsiPT0dKpUKYWFhSEtLk7zG49RqNVJTU/Huu+/i3XffRXZ2tmTbnj17NmbNmoXGjRtj1qxZeP311xEZGYnXXntNshpPatiwIebNmwe1Wo1Tp07h+PHjkh4gvL29cfPmTfj4+Ei2TVPF/Fcc868f5r/yYP4rjvnXj8nkX9JBUyuJtLQ0cWzYYufPn5e8TlxcnOTbfJrMzEzhq6++EpYtWyaoVCqDzAaYn58vHDlyRLh3755sNfbv3y+MGjVK+OCDD4T8/Hzhiy++kLxGQUGBcPz4cWHz5s3C1q1bhejoaMlrCIIgzJs3T5btPqmwsFDYtWuXQWpVNcy/dJj/imH+jY/5lw7zXzGmln+TaxDWr18vDBkyRJgwYUKJySlGjhwpea0uXboI06ZNE65evSr5tssyYcIE4eTJk8Lw4cMFQRCEiRMnylbLkAejYcOGCYIgiJPZmMJU67///rv4dUFBgWwHJCqJ+ZcG868f5t84mH9pMP/6MZX8m9xNyr/88gt2796NdevWwdraGr/88guAouuzpNaiRQv4+/tj+/btmDRpEo4dOwa1Wi15nWL5+fno0aOHOJHI4yMMSG327Nl45ZVXEBMTA6VSKesIBmZmZigsLISZmRmAojGKpbRlyxb069cPEydOxIkTJ7B48WKsXbsWW7ZskbTO40JDQ8WvLSwsSjyW0pgxY8SvNRqNZNdtVlXMvzSYf/0w/8bB/EuD+dePqeTf5O5BeHys2eHDh2PRokVo2bKl+MMnJTMzM9SrVw+BgYFITU3F/v37sXHjRiiVSnz33XeS16tVqxaOHz8OrVaLixcvyjojYPHBaNOmTQDkPRj5+PjA29sbN27cwMSJEzF48GBJt//DDz/gxx9/xP379zFo0CAcPXoUlpaW8PT0xOjRoyWtVezJX0hyff8KCwvFry0sLJCeni5LnaqC+ZcG868f5t84mH9pMP/6MZX8m1yDMGzYMPzzzz945ZVXABR1wkuWLEFcXJzktR7/IahVqxbGjRuHcePGITMzU/JaALBkyRKEhYWhRo0a+OWXX7B8+XJZ6gCGPRj16tULnTt3RlJSEpycnCSfoMUYU6336dMHn376Kd577z2cOnUKHTt2lKWOo6MjTp8+jTfeeAOXLl2CUqmUpU5VwfxLg/nXD/NvHMy/NJh//ZhM/o12cZNMVq9eLQiCIERERMheKyoqSvYaZbl69aoQGRkpa42cnBzh888/F8aNGycEBwcLqampktc4d+6cIAiCkJ6eLixZskQYPXq0sGzZMiEjI0PSOj/88IOQk5MjCIIgvo/s7GxhwYIFktZ50h9//CFs2rRJ+PXXX2WrkZ6eLsyZM0cYOnSoMHXqVOHWrVuy1aoKmH9pMP/6Y/4Nj/mXBvOvP1PIv8nNpDxo0CBMnDgRa9euxaxZs0o89/rrr8tSc/bs2QgJCQFQdB1YcHAwFi5cKNn2IyIisHnzZlhbW2PQoEE4d+6c2BUvWLBAsjoAcO3aNbRo0ULSbZZn+PDh2LFjB6ZPn44+ffrgrbfewvnz57Fnzx589dVXstXVarVQKOS7/ebKlSuwtbWFk5MTduzYgTt37sDb25tT1xsA868f5l9/zL/xMP/6Yf71Z0r5N7lLjIKDg3H8+HFkZ2fjr7/+KvGcXAeIe/fuiV9bWFggPj5e0u3v2LED+/btQ05ODj788EOcOHECCoUCw4cPl7QOAIwcORLdunXDxIkT0bJlS8m3/7ji6+cePnyI9957DwDQo0cPbNy4UZZ6p0+fRlhYGNLT07Fv3z7s3bsXI0aMkLRGUFAQMjIykJOTA1tbW7Rt2xZt27bFnDlzsH79eklrUWnMv36Yf/0w/8bF/OuH+dePqeXf5BqEli1bomXLlnBzc5PtgPCkGjVqIC4uDi1btsSNGzeg1Wol3X61atWgUqmQm5uLgoICaDQaKJVKyesA/zcyw1dffYUHDx5g0KBBePPNN2W5tnXo0KGYN28eXnvtNezYsQM9evTAyZMnZeu0v/nmG2zduhXe3t6oXr06Tpw4IfkBIjY2FuHh4dBqtejbt694nej27dslrTN//nzk5eWVWCb8/5kU5RxxorJj/vXD/OuH+Tcu5l8/zL9+TC3/Jtcg3L17F6Ghobh+/TqCgoLg4uKCd955B//9739lqzl//nwEBAQgOzsbCoVC8tN+U6dOxYQJE2BlZYWVK1di6tSpsLCwQI8ePSStAxh2ZIaBAwfCzc0Ne/fuRUxMDM6ePYv27dtj2bJlktYpZmZmhmrVqsk2nBoAWFpa4ty5c8jIyEB+fj5SUlJga2uLgoICSeu4uLjA3NwcvXv3lnS7VR3zrx/mXz/Mv3Ex//ph/vVjavk3uXsQvLy8MGnSJLi7uyMqKgp//PEH7OzscPPmTfj5+Rl79ySRlpaG9PR0uLi4SL7tkSNHYtu2baWWZ2Zmitc9VlV79uzBb7/9hri4OHTp0gX169fHxx9/LGmNlJQUfPvtt6hZsyaGDBmCuXPn4uHDh5g2bRp69uwpWZ2cnBx88cUXmDt3rmTbNAXMv36Yf/0w/8bF/OuH+dePqeXf5BqEJ3/AR48ejS1btog3xEgpISEBK1asQFZWFszNzaFQKFCvXj3MmjUL9erVk6zO+fPn8dprryEjIwNr165FQkICWrZsiUmTJkke2osXL8o2JNeTLly4gLCwMLRs2RLDhg3DjBkzIAgCZs6cCXd3d1lqJiUl4erVq3B2dkarVq1kqUHGw/zrh/mnqoz51w/zTyVIOiZSJTBnzhzh22+/FWJjY4XQ0FAhODhYEARB8PDwkLzWsGHDhGvXrpVYdv36dWH8+PGS1xEEQZg2bZrw888/C/n5+cLJkyeFyZMnS1pHEAQhPj5e/Fqj0Qg7duwQduzYIajVaslrDR48WLh7965w9uxZ4b333hPu3Lkj5OTkCCNHjpS81pOKfy7kcvr0aWHAgAGCh4eH4OnpKVy5ckXyGjExMSX+vQRBEA4ePCh5naqE+dcP8y8N5t84mH/9MP/SMJX8m9w9CIGBgdi7dy/27NmDli1birPyLV26VPJa5ubmaN68eYllzZo1k/zaNkPe7R8QECBeaxgSEoIaNWrA3t4eCxculPzawBo1aqB+/fqoX78+rKys0KBBA0m3X+z111+Hg4MDrK2txcltkpOTER0djV27dslSc/Xq1di8eTPs7e1x+/ZtzJ49W9IblZYuXYoHDx7Azs4O1atXx7x58wAAu3fvRt++fSWrU9Uw//ph/qXB/BsH868f5l8appJ/k2sQLCws4OHhIT7Ozc2FVquV5Xq9Tp06YeHChfjggw/g6OiIzMxMHD58uNRBQ1+Gvtu/WExMjHhaduTIkZJvv02bNsjNzUWNGjXw6aefAiia4r34JiKpbNy4EZs2bcIrr7wCLy8vKBQKzJgxA6tXr5a0zuMcHBxgb28PALLM3vj333+LB7djx45h586dGDZsWKkp3l80zL90mH/dMf/GwfxLh/nXnank3+QahEOHDmHz5s1wdnaGl5cXgoKCYGFhgWHDhuGDDz6QtNYnn3yCqKgonDlzBqmpqbCxsUG3bt0kvRkFKH23/7lz52S72z8pKQnLly+HjY0NcnNzxeXFn2JI6fGJbLp16wagaEi3devWSVqnVatWWLlyJX799VdMnDgRfn5+kh+EiiUlJQEAOnTogPDwcHTr1g2XL1+WfEzpx4ede/vtt/HZZ58hKipKtvdVVTD/+mH+9cP8Gxfzrx/mXz+mln+Tu0l54MCB2LFjB27fvo1x48bhwIEDqFmzJkaPHl3m3flVzYMHD5CcnIymTZvK8gnCvXv3kJWVhaysLOTn5+P1119HYWEhDh8+LNupa7lnonzcgwcPsHjxYqSlpWHnzp2Sb3/OnDnlPiflAf3ChQuwtbWFq6srgKLvW2hoKE6ePImDBw9KVqeqYf71w/zrh/k3LuZfP8y/fkwt/yZ3BsHW1haWlpZwcXFBrVq1ZB2aS61Wl/uclBOLzJw5E6tWrUJERAR2796NV199FV999RX69+8v+fjOxdcE/vHHH+JEM4Ig4KWXXpK0zuPknonycY6OjliwYAFSU1Nl2f6TB4HCwkKoVCrUqFFD0jpdu3Yt8djCwgK9evUST9W+qJh//TD/+mH+jYv51w/zrx9Ty7/JNQg9evQQr2sLCgoCUDQhho2NjeS1hgwZAqVSCUtLS3EWu+L/SzmpyJ07dwAA33//Pb799ltUr14dhYWFGDlypGwTwISGhoo31VhYWCA0NBSbN2+WpZbcM1EuX74c/v7+OHPmDFauXImmTZvi9u3b8PX1Rffu3SWtdfXqVYSGhqJWrVoYPXo0lixZgtzcXHh4eIg3zElh9+7dJR4LgoB9+/Zh8ODBGDp0qGR1qhrmXxrMv26Yf+Ni/qXB/OvG1PJvcg3CmDFjxK9btGgBAKhZsya+/vpryWvNnj0bFy5cwPTp0yXf9uNq1aqF69evo27dulCpVKhevTrUajU0Go1sNZ+88iwnJ0e2WnLPRBkTEwMAWLduHbZu3Qo7Ozvk5eVh7Nixkh8gAgMDsXz5cqSlpWH06NH4+eefUaNGDXh6ekp6gDh9+jSuX78OLy8v8dMJMzMzVK9eXbIaVRHzLw3mXzfMv3Ex/9Jg/nVjavk3uQbhwoUL4umXR48e4ZtvvoGZmRnGjx8PW1tbSWt169atxI08cgkMDMTKlSuRl5cHDw8PtGvXDtevX8fEiRNlq9mnTx98+umneO+993Dq1ClZJ09xcnLChg0bZNu+paUlUlJSYGNjAysrKwBA9erVZTnAmpubo3HjxuLQbcU/c9WqVZO0ztq1a3H58mWsW7cOAwcOxNtvv43Tp0+jf//+ktapaph/aTD/umH+jYv5lwbzrxtTy7/J3aTs5eUlnt6bN28e2rdvDwcHB0RERGDNmjWy1pbrerNiWVlZuHnzJszNzeHs7Cz7p0VRUVG4fPkymjRpgl69ekm+/U2bNsHHxwdXrlxBYGAgFAoFLCws4O/vj9atW0tW58aNG1i5ciWsrKxw9+5ddO3aFRcuXMD777+PYcOGSVYHALZs2YLjx48DADp27IjCwkLUqlULly9flmVYtcLCQqxduxb3799HZmYm1q5dK3mNqoT5lw7zX3HMv3Ex/9Jh/ivO1PJv0g3CiBEjxOvoRo0aha1bt0paq7zrzYYOHYqPPvpIsjpPXm/2OLmvN01ISAAAWcaRHj58OHbs2IExY8Zg6dKlaNSoER4+fIjp06fLMuJEXFwckpOTYW5ujjZt2qBevXqS1wAgniq1trZGZGQkbt++jYEDB0o+FvLjoqKi8MMPPyAwMFC2GlUB8y8t5r/imH/jYf6lxfxXnCnl3+QuMYqPj8fUqVNhY2ODjIwMcfnTRhzQ1dOuN5PyAFE8IsLZs2dhY2ODNm3a4Pfff5flxisfHx9s2rQJQNFNUT///DNq1qyJDh06lLi+UwoKhQLZ2dkwNzcXZ1GsXbu2LKf+/v77b1hZWeHdd98Vlx06dEiWoduuXLmCmJgYFBYWolGjRujfv7/kB4eCggL8+OOPJepMmDBB0hpVEfOvH+Zff8y/8TD/+mH+9WdK+Te5BuHs2bPIyclBdna2eGNNYWGhLDcSGep6swEDBgAo+oFeuXIlgKLxnsePHy9pHaDoB69YREQENm3aBKVSiREjRkh+gJg9ezZmzZqFxo0bY9asWXj99dcRGRmJ1157TdI6hpqWHACCg4ORkZGBnj174sKFC0hNTcXPP/+M4cOHS3pD1Jw5c/DSSy9hwIABOH/+PHJycvDll1+ie/fu+PDDDyWrU9Uw//ph/vXD/BsX868f5l8/ppZ/k2sQAMDa2hrW1tbiY3Nzc3Tp0kXyOr179xanIP/ggw+watUq1KpVC3Xq1JG8FlB0DaJarYZSqYRWq8WDBw8kr5Gamopff/0Vtra2KCgoEK9zNDc3l7yWm5sb1q5di1OnTiE5ORnZ2dnw9vaGm5ubpHUMNS05UDRiQvEELO+//z4mTpyIL774AmPGjJH0AHHv3j189tlnAIq+j+PGjcP69esxfPjwF/oPBID51wfzrx/m3/iYf90x//oxtfybZINgKKNHj8agQYNKXW8WHBwsSz1vb294eXnBzc0Nf//9tyy/CMaPH487d+7g6tWr4kQphYWFaNu2reS1iqcld3Z2hrOzc4nljz/Wl6GmJS+ulZKSgnr16iEhIQEajQbVq1eX/GBUo0YNxMbGwtXVFefOnYOlpSUUCoVsU8hTacy/fph/3TH/xsf864f5152h8m9yNyl7eHhAo9HAwuL/ep/iyUuKu0ipaTQaHDx4EHfv3oWrqyt69uwpSx2g6AaYpKQk1K9fH3Xr1pWtjiEUT0uekpKCjIwMtGjRAtHR0WjWrJmkI04YalpyoOhGqGXLliE/Px9KpRIBAQFwdnbG5s2b4e3tLVmde/fuYeXKlbh9+zYaNWqEOXPmoHbt2vjxxx/Rr18/yepUNcx/1cH86475LxvzX3Uw/7ozVP5NrkH45ZdfcPPmTfj4+Bis5ieffILmzZvDzc0NkZGRsLCwEH/4pTR79myEhIQAKPohDw4OxsKFCyWtMWPGjHK70FWrVklaq9ikSZPw5Zdfolq1asjPz4efnx+++OILWWqp1WqkpqaKN0WRaWH+9cP8U1XG/OuH+afHmdwlRm+//Ta+//57g9Z88OCB+AP95ptvYvjw4bLUuXfvnvi1hYUF4uPjJa8xc+ZMAMDmzZvRuXNntGnTBhcuXChRW2qZmZnijV3Fk5rI4cCBA4iIiEBqair27t2L9evXw9fXV5Zav/32G1avXo3q1avDwsIC8+bNQ6tWrWSpRf+H+dcP8y8N5t84mH/9MP/SMJX8m1yDoFAoZB8b+EmNGjVCbm4uatSoAbVaLdv4ujVq1EBcXBxatmyJGzduQKvVSl6jUaNGAIB///1XnPLcyclJ0tNjT+rUqRMWLlyIN998ExcvXhT3QWrff/89duzYgZEjR6J69eqIjo6WpQ4ArF69Gps3b4a9vT1u376N2bNni2NyS2H+/PnIy8srsaz4VLpcn/RUBcy/fph/aTD/xsH864f5l4ap5N/kGoRiV65cwZdffomcnBxs3LgRJ06cwHvvvSdpjeLTcTk5Ofjwww/h5uaGuLg41K9fX9I6xebPn4+AgABxIo7iAMtBrVbj1q1bcHJywoMHD0qMKS21GTNm4Ny5c/jnn3/g5uZWYqxiKZmZmaGwsFA8hfro0SNZ6gCAg4MD7O3tARQddKUeB9nFxQXm5ubo3bu3pNs1Fcy/fph//TD/xsX864f514+p5N/k7kEoNnLkSKxduxZTpkzBtm3bMH78eISFhUla4/bt2+U+J1cXbCjx8fEICgpCXl4eCgsLMWPGDLi7u0te58qVK7C1tYWTkxN27NiBO3fuwNvbG46OjpLX+vXXX7F161YkJyejVatW6N27t6QT2gD/NzLDoUOHYG9vj27duuHy5cu4du0aZs+eLVmdnJwcfPHFF5g7d65k2zQlzL9+mH/dMP+VA/OvH+ZfN6aWf5M9gwAAdnZ2snaLNWvWhJ2dHQDg6NGjiI+PR8uWLdGrVy9J6xjjxqFmzZrh22+/BSD9sGPFgoKCkJGRgZycHNja2qJt27Zo27Yt5syZg/Xr10ter1evXujcuTOSkpLg5OQky0Ho8V9Ct2/fxj///CN5DQCIjY3F3LlzkZ6eDgcHB1lqVHXMv+6Yf90w/5UH86875l83ppZ/kz2DsHbtWmRnZ+Ps2bN4//33ce/ePQQEBEhaY/jw4dixYwdCQkKgVqvx5ptv4vfff4dKpRJn65NC8ScVZd049PHHH0tWByi6ueZJYWFhGD9+vDguslQ8PT0RHh4OrVaLvn374ueffwYAeHl54bvvvpO0FgDcunULhw4dEmfYBIoOvlXR4MGDsXfvXtm+V1Ud868b5r9qYP6fjvnXDfNfNRgq/yZ7BmHKlCk4d+4c6tSpgyZNmmDSpEmS1yi+Sejy5csIDw8HUDSKQfHsilIx5I1Dq1evxqNHj9CvXz/xU4v09HT89ddfkh8gLC0tce7cOWRkZCA/Px8pKSniDI5y+PTTT+Hh4YFz586hVatWssxEefXqVSxfvhzZ2dm4ffs22rdvj3bt2sHHx6fEhC36evfddzFw4EAkJyfDw8MDgPzjfVclzL9umH/9MP+VA/OvG+ZfPyaXf4F0FhQUJOzbt0/47LPPhL///lsQBEGIi4sTPD09Zann6ekp3Lx5UxAEQbh//74wYMAAWer8/PPPwqRJk4SYmBhBEARh+vTpstS5d++esGzZMmHNmjVCSkqK4OPjI/z3v/8VTpw4IUs9Ly8vQRAEYdWqVYIgCMKECRMkrzF06FAhPj5eEARBSEpKEpYtWyacPHlSmDNnjuS1BKHoZ5CMg/nXD/OvP+bfeJh//TD/+pM7/yZ3BkGtVpf7nJQdHFA0E+CuXbtw/fp17N+/H7Vr10bDhg0RGBgoaZ1iixYtwoIFC8Qbh2bNmiVLnffeew9vvPEGli5dikaNGskynBoA1KtXD/7+/uLjjRs3ylKnWK1atZCeno6cnBz89NNPT73JTFfVqlWDi4sLAKBJkyb4559/4O/vL/k1lSEhIfj444/LvEkpKioKqamp6NOnj6Q1qwLmX3/Mv+6Yf+Ni/vXH/OvO1PJvcvcg9O/fH0qlEpaWluIpl+L/y3mtVnENOXz++eeYPn06fvjhB3z44Yey1CjPDz/8gEOHDsly05ChTsc9KS0tDREREXB3d5d88pKVK1dCrVaja9euOHbsGJo0aYKJEyeK16tKJTk5GWFhYTA3N0ezZs1gZWWFlJQUJCYmokOHDvD09JTt57EyY/6lxfxXDPNvXMy/tJj/ijG1/Jtcg3D27FlcuHAB06dPl71WQkICVqxYgaysLJibm0OhUKBevXqYNWuWpJOlDBo0CBMnTsTatWtLfWog9XWBISEhmDx5MmrWrFnqOak/mfLw8EBQUBBcXFzw77//YteuXXB3d8eRI0cQHBwsSQ3AsO8JAE6fPo1r166hZcuW4r9PRkaGOC6ylFQqFZKSkpCXl4fatWvjpZdekrxGVcL864f51x/zbzzMv36Yf/2ZUv5N7hKjbt26ITc31yC1FixYgICAADRv3lxcFh8fj4ULF0racQcHB+P48ePIzs7GX3/9VeI5qQ8QQ4cOxbJly0p1pklJSWjfvj08PT0lq2Wo03GGfE/FB6M33nijxHJ7e3tZDkbVq1evklO4y4X51w/zrx/m37iYf/0w//oxtfyb3BkEQxo5ciS2bdtWavmIESMknVa72OnTp0v94MnFEJ9MGep0XDFDvCee+n9xMP/6Yf6pKmP+9cP8V34m2yD89ttvWL16NapXrw4LCwvMnTsXrq6uktb44osvkJqaig8++ACOjo7IzMzE4cOHUVBQgMWLF0taCwBiYmLw/ffflxjHV66JUgzFkKfjDImn/o2L+a8amH+SA/NfNTD/lZvJNggDBw7E5s2bYW9vj9u3b2P27NmydPVRUVE4c+YM0tLSYGNjg44dO6Jnz56ydImDBg2Cv78/jhw5gi5duiAuLg5Tp06VvI4hpaeno1q1aiWuD7xw4QK6du1qxL2iqo75rxqYf5ID8181MP+Vm8LYOyAXBwcHsQtt1KgRLC0tZalTWFiIGjVqoGHDhmjVqhW6du0q2ykka2trdO7cGTVq1MC7776L6OhoWeoYSlhYGCZOnIhPP/0UGzZsEJd/9dVXRtwrMgXMf+XH/JNcmP/Kj/mv/EyuQUhKSkJSUhI6dOiA8PBwJCYm4n//+x9atmwpea3g4GDs27cPjRo1wp07d3D58mXMmjULZ86ckbwWALRs2RLp6elQqVQICwtDWlqaLHUM5ZdffsHu3buxbt06WFtb45dffgFQNGQckS6Y/6qD+SepMf9VB/Nf+ZncKEZhYWHi17dv38Y///wjW62YmBjs3LkTAPD+++9j4sSJ+OKLLzBmzBh0795dsjpRUVHo1KkTJk+eDAcHB8yYMQORkZH45ptvJKthDFZWVuLXw4cPx6JFi9CyZcsqdRMPVS7Mf9XB/JPUmP+qg/mvAmSdp9nEeXl5Cffu3RMEQRDi4+MFHx8fQRAEwcPDQ9I6gwYNEgRBEEaOHCnpdo3t0KFD4hT1giAIjx49Evz8/IQuXboYca+Ing/zrx/mn6oy5l8/zH/lZ3I3KRtq8hIAiIuLw7Jly5Cfnw+lUomAgAA4Oztj8+bN8Pb2lqxOWFgYDh8+jOTkZHHMZeH/z9y4a9cuyeoQVXXMP9GLi/knkpBR2xMZDBs2TLh27VqJZdevXxfGjx9vpD2STlBQkLF3QVK3bt0SAgIChJUrVwr3798Xl/v5+Rlxr6gqY/6rDuafpMb8Vx3Mf+Vncjcpm5ubl5jZEACaNWuGR48eSV7r9u3bWLJkCT777DM8ePBAXO7v7y9pnZCQEOTk5GDu3LmlnouKisKRI0ckrWco/v7+6NGjB3r37o0lS5YgKysLQNH3lUgXzH/VwfyT1Jj/qoP5r/xM7iblTp06YeHChaUmL3nyoCEFf39/jB07Fra2tliyZAmWLl0KW1tbyX/Ahw4diuDg4KfOzldV9ejRAwDQsGFDrFq1CgEBAbxJiXTG/FctzD9JifmvWpj/ys3kGoRPPvlEnLwkNTUVNjY26NatG3r27ClLPUP8gL/88ssICgoqMTvfa6+9VmVn5ytWp04dPHjwAHXq1EG9evXw1ltvYeHChVV++DYyHua/6mD+SWrMf9XB/Fd+JtcghISEYPLkyejUqVOp56KiopCamoo+ffpIUsvQP+DVq1dHq1atZNm2MQQEBCAvL0983LNnTzRo0ACNGzc24l5RVcb8Vx3MP0mN+a86mP/Kz+RGMUpOTkZYWNhTT8dJ1eFnZ2cjLy8PdevWFZfFxcXh9OnTGDt2rCQ1TFnxwfzxadaLSX0wpxcD8191MP8kNea/6mD+Kz+TaxCKPX46rnbt2rKcjuMPuH7KO5gnJSWhffv2kh7M6cXC/Fd+zD/Jhfmv/Jj/ys9kGwRD4A+4NAxxMCeSGvMvDeafqiLmXxrMf+XFBkEC/AEnenEx/0QvLuafTBUbBCIiIiIiEpncRGlERERERKQ7NggmRBAE+Pr6wsPDA9nZ2ViyZAmGDh2KxMREnba3YsWKMpcPGTLEKPtz9epVcbZFIiqJ+Sd6cTH/JDWTmwfhRXbv3j2o1Wrs2rULQNFIChEREc98nSAIZd5M5efnV6n2Z8uWLRg3bhxsbW312i8iU8T8E724mH+SGu9BqMK++uornDlzBlqtFm3btkV0dDRu3ryJbt26QavVIjIyEm3btsXWrVuxZs0aXLhwAYIgYM6cOWjTpg1GjhyJN954A3/88Qc2bNhQavtDhgzBnj178OjRI8ydOxfp6el4+eWXceXKFezfv/+p+zJv3jwMGTJEsv35/vvvERoaigYNGsDLywtbt27F3r17YWZmhu+//x4ajQYPHz5EXl4e4uLikJqaCi8vLwwcOBAPHjzAwoULkZOTA0dHR4SEhECpVMr6b0MkN+af+acXF/PP/MtOoCrpt99+E+bMmSNotVpBEARh8eLFwnfffSdMmzZNXOejjz4SBEEQzpw5IyxdulQQBEFIT08Xxo8fLwiCIHh6egqnT58ut0bx61evXi1EREQIgiAId+7cEd56661n7svx48eFmzdvSro/fn5+Qnx8vCAIgrBy5Urh7NmzgiAIwujRo4WcnBzhyy+/FIKDgwVBEIT8/Hyhf//+Ql5envDpp58K//zzjyAIghAeHi4cOHCg3BpEVQHzz/zTi4v5Z/4NgZcYVVGxsbHo2bOneCquW7duSE5OLnPdf/75B+fPn8fIkSMBAIWFheJzHTp0eGatK1euwNvbGwDQoEED1KpV65n7kpiYiBYtWsiyPwAwYsQIfP7557CxsUHLli1Ro0YNsTZQNC39yy+/jPT0dMTFxWHZsmUAioake++9956rBlFlxfwz//TiYv6Zf0Ngg1BFNW/eHMePH8e7774LADh//jxatWpV5rrOzs5477338PHHHwMA8vLyxOcsLJ79I9CwYUNcvHgRvXr1QlJSEu7fvw8AOHfuHJo2bVrmvvTu3bvc7em6PwqFAgUFBQCKDlRarRabNm3CjBkzxHViYmLQo0cPZGdnIzk5GXXr1kWTJk0we/ZsODk5QavVQqPRPPM9E1VmzD/zTy8u5p/5NwSOYlRF9ejRAw4ODhg6dChGjhyJWrVqwd3dvcx1e/fujZSUFAwbNgxjx47FiRMnKlRr4sSJ2Lx5Mzw9PbFz5040aNAAALB37144ODiUuS/FnbyU+/Pmm29i+vTpOHz4MADggw8+QF5eXomJae7fvw8fHx/4+Phg5syZMDc3x/Tp0zF37lx4eXlh6tSpyMjIqND7J6psmH/mn15czD/zbwi8SZl0IggCgoKCMH/+fKPtw6JFi/Cf//wHr732GgBgzZo1aNeuHd58802j7RPRi4D5J3pxMf8vBl5iRAAgXg9YzM/PD23atCl3fTMzM1kPDs/aHw8PD7Rt21Y8OBCR7ph/ohcX809l4RkEIiIiIiIS8R4EIiIiIiISsUEgIiIiIiIRGwQiIiIiIhKxQSAiIiIiIhEbBCIiIiIiErFBICIiIiIi0f8Dq+oAOut33VYAAAAASUVORK5CYII=">
            <a:extLst>
              <a:ext uri="{FF2B5EF4-FFF2-40B4-BE49-F238E27FC236}">
                <a16:creationId xmlns:a16="http://schemas.microsoft.com/office/drawing/2014/main" id="{386EF5A0-989B-430E-AC10-E98603379C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D25869-0B33-40EF-8295-572316E58200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2-2)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주력 고객층이 선호하는 프로모션 파악</a:t>
            </a:r>
          </a:p>
        </p:txBody>
      </p:sp>
    </p:spTree>
    <p:extLst>
      <p:ext uri="{BB962C8B-B14F-4D97-AF65-F5344CB8AC3E}">
        <p14:creationId xmlns:p14="http://schemas.microsoft.com/office/powerpoint/2010/main" val="138602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4" grpId="0" animBg="1"/>
      <p:bldP spid="4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095385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9598" y="2342989"/>
          <a:ext cx="1168508" cy="39663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68508">
                  <a:extLst>
                    <a:ext uri="{9D8B030D-6E8A-4147-A177-3AD203B41FA5}">
                      <a16:colId xmlns:a16="http://schemas.microsoft.com/office/drawing/2014/main" val="3437135557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event</a:t>
                      </a:r>
                      <a:r>
                        <a:rPr lang="en-US" altLang="ko-KR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3689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ae264e3637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4906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4d5c57ea9a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7577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9b98b8c7a3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775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0b1e1539f2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24164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2298d6c36e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11452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fafdcd668e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6304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f19421c1d4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108178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2906b810c7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242199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346781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8AB660F-9ECD-4642-9294-9B36C75C6539}"/>
              </a:ext>
            </a:extLst>
          </p:cNvPr>
          <p:cNvSpPr txBox="1"/>
          <p:nvPr/>
        </p:nvSpPr>
        <p:spPr>
          <a:xfrm>
            <a:off x="8282405" y="917362"/>
            <a:ext cx="28464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대집단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50~60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전체 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AC211B-C21D-4513-89D0-5A2CEF39DD4C}"/>
              </a:ext>
            </a:extLst>
          </p:cNvPr>
          <p:cNvCxnSpPr>
            <a:cxnSpLocks/>
          </p:cNvCxnSpPr>
          <p:nvPr/>
        </p:nvCxnSpPr>
        <p:spPr>
          <a:xfrm>
            <a:off x="3215473" y="1910835"/>
            <a:ext cx="8549807" cy="18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B660F-9ECD-4642-9294-9B36C75C6539}"/>
              </a:ext>
            </a:extLst>
          </p:cNvPr>
          <p:cNvSpPr txBox="1"/>
          <p:nvPr/>
        </p:nvSpPr>
        <p:spPr>
          <a:xfrm>
            <a:off x="3965760" y="896318"/>
            <a:ext cx="2774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소집단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50~60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여성 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598" y="4114796"/>
            <a:ext cx="2674391" cy="407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9598" y="5008094"/>
            <a:ext cx="2674391" cy="40796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/>
          <p:cNvGraphicFramePr/>
          <p:nvPr/>
        </p:nvGraphicFramePr>
        <p:xfrm>
          <a:off x="3281244" y="2345107"/>
          <a:ext cx="4143360" cy="4515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차트 24"/>
          <p:cNvGraphicFramePr/>
          <p:nvPr/>
        </p:nvGraphicFramePr>
        <p:xfrm>
          <a:off x="7597253" y="2335962"/>
          <a:ext cx="4216793" cy="4515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7" name="꺾인 연결선 36"/>
          <p:cNvCxnSpPr>
            <a:stCxn id="42" idx="3"/>
          </p:cNvCxnSpPr>
          <p:nvPr/>
        </p:nvCxnSpPr>
        <p:spPr>
          <a:xfrm flipV="1">
            <a:off x="2843989" y="2821022"/>
            <a:ext cx="6630751" cy="1497760"/>
          </a:xfrm>
          <a:prstGeom prst="bentConnector3">
            <a:avLst>
              <a:gd name="adj1" fmla="val 325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4" idx="3"/>
          </p:cNvCxnSpPr>
          <p:nvPr/>
        </p:nvCxnSpPr>
        <p:spPr>
          <a:xfrm flipV="1">
            <a:off x="2843989" y="3210128"/>
            <a:ext cx="7331143" cy="2001950"/>
          </a:xfrm>
          <a:prstGeom prst="bentConnector3">
            <a:avLst>
              <a:gd name="adj1" fmla="val 2977"/>
            </a:avLst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7C17E75-6E55-46F8-93F3-B4FB0B754309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B80A1D-3A3D-4108-9523-3C21EEEF3F8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AutoShape 5" descr="data:image/png;base64,iVBORw0KGgoAAAANSUhEUgAAAwgAAAGnCAYAAAAT0HAFAAAAOXRFWHRTb2Z0d2FyZQBNYXRwbG90bGliIHZlcnNpb24zLjMuMiwgaHR0cHM6Ly9tYXRwbG90bGliLm9yZy8vihELAAAACXBIWXMAAAsTAAALEwEAmpwYAACAxklEQVR4nO3deVxU9f4/8BcDjiCyuiuZiBumqLmFVppWdjO7bikqooJ7Si4puAsKKqZRWikuaeKay6W0NDVFcyvMkBJRlnBHZZdlhmHO7w9+nK8IqMycMwPj6/l49Ig5c+a8zyCvA+8553w+ZoIgCCAiIiIiIgKgMPYOEBERERFR5cEGgYiIiIiIRGwQiIiIiIhIxAaBiIiIiIhEbBCIiIiIiEjEBsFEJCQkICEhwWj1b926hQcPHjz3+vHx8bh165ZOtS5cuIDY2NgKvSY2NhYqlUqnekRU8Yzr69GjRzh+/LjOr09ISEBWVpaEe0REZVGpVBX+nayvBw8e6Pw3BD0fC2PvAEnj9OnTKCwshIuLi06v/+uvv7Bu3TqsW7dOp9cfOHAAjRo1wsCBA8VlKSkpWLJkCe7fv4/CwkIMHz4cgwYNAgD8/PPPqF+/Pj766KMytzdv3jxERUXB2tpaXPbqq69i/vz5+P3339GoUSO4uro+9/4FBwdj2bJlcHJy0un9ERlDWFgYDh06VGp5fn4+2rZti88++6zE8o8++ghqtbrMbVlZWWHXrl0670tZGY+JicH8+fNLravVamFhYYEDBw48dZtr1qzB/v37YWtrCwAoKChA3bp1sWXLFmRkZGDLli3o3bu3Tvu7YcMGDBgwAF27di2xPDU1FatWrUJcXBzMzMygUCigVCoxYsQI/Oc//9GpFpExVJbjw4MHDxAcHIxt27aVeu7gwYPYuXMnCgoKoNVqIQgCWrdujRkzZsDBwUGnekDR3zy3b9/G1KlTSyy/dOkS1q9fj+zsbBSP4l+zZk1MmjQJHTp00Lnei4gNQhWlVqvh4eEhPr59+zbMzMxKHCy+//57mJubP3NbGo0GGzZsQFJSEi5fvgw3N7cy1/v333+xYMECZGRkwN7eHkuWLEGTJk3K3e6sWbPg4+ODHj16IDc3F+PHj4eTk1OpX9jlCQwMfO51T58+XeJgmJubi44dO2L58uXP9Xqiymj8+PEYP358qeWXLl3Cnj17Si3//vvvkZCQAAcHBzg6OgIAHj58iOzsbDg7Oz+11vHjx/Hll18CKPr0vWnTpjAzM0O/fv0wduzYMl/Ttm1bRERElFqemZkJb2/vZ74/AJg2bRr++9//AgCSk5OxaNGi53rd49asWVOqeSnPvHnz8MEHHyA4OFhclpWVhTFjxsDZ2RmtWrWqcH0iYzDk8eFxvXr1wq+//vrM9f7++29s3boVmzdvho2Njbg8IiICCxYswNq1aytU51k5z8/Px8yZM7F161a89NJL4vLk5GSMHj0aR44cgVKpfOZ+UxFeYlRFKZVK7N+/H9u2bcOAAQPQvHlztGrVCoMGDUJ4eDj279//zOZAEAScP38e3t7e6NmzJ8LDwxEaGoovv/wS6enppdadPn06pk2bhh9//BHTp0/HJ598Aq1WW+a2Hz16hMzMTPTo0QMAUKNGDYwaNeqpB5UtW7aUeVAry9atWzFhwgQ8evQIAPDGG28gIiJC/G/p0qXlvnb27Nn4888/n6sOUWWiVquRlZWF9PR0VKtWrcx1IiIicP78efHx2bNn8cMPPzxz27179xbzU79+fezZswcRERHlNgdPU1hYWO7+yUEQBDzvnJ+FhYWllhV/sqnRaKTeNSKDkfP4UEyXrD25vlarlSVrFhYWqFatGuLi4sRLivPz8xEXF4fq1avDwoKfiVcEv1tV1KFDh7Bt2zYolUr897//xdy5c6FQKBAfHw9fX1/k5OTAw8ND/GTuSQkJCZgzZw46duyIkJAQ1K9fH0DRafnDhw9j1qxZePnll7FgwQIARdfwN2zYEB07dgRQdLlP48aNERMTg3bt2pXafrVq1Upd85+TkwMrK6sy9yc1NRWnT5/Gpk2bSj0nCAIKCgqgUqlQs2ZNAMCHH36IPn36oEaNGs/5Hfs/8+bNw5gxY577DAuRMQiCgEGDBkGlUkGhUMDCwgKWlpawtrZGbm5umbkDik6n5+TkiI8fPXpUoZwIgoAHDx7g3r17Tz1D+DS5ubklLg+U2/3795+7IVm2bBlGjx6NsLAwVK9eHebm5oiPj8fMmTPRpk0bmfeUSBrGOj7cv38fDx8+hFarhULx9M+Y27Vrh/79+6N3795wcXFBYWEh8vPzARR9IPgsarUaf/31l/j43r17aNSoUbnrW1hYYMuWLdixYwe2b98OlUoFS0tLvPLKK9i6desz95dKYoNQRb3zzjt45513xNNlmzZtgrm5OUaPHo0PPvgAarX6qV2+i4tLmZ/Wm5ubo2/fvujbt2+J5Xfu3Cl1CrJp06a4fft2mQei6tWro0OHDvjmm28wcuRI3Lp1C5s3b8YXX3xR5v7s27evxCVTDRo0wLJly6BQKKBQKFCtWjXUqFEDoaGhAAAHB4cS9xOcOnUKGzduFA8AWVlZaNWqFX755Rekpqbi/v374rp2dnZ49dVXceLECbz99tvlfo+IjMnMzAz79+8v87nDhw+XGpQgNTUV48aNEx+vXbsWZmZm4qUEP//8MzZt2vTM637/+ecfqNVqXLhw4akNQnkfPgBFv9gfPHiA//73v/D09Cz3XiNzc3N89dVX2Lp1K4CiexCKP6x4XoIgIDo6Grdu3cKkSZNKPHf27Fncu3cPPXr0gL29PQCgdu3aaNy4MaZOnSrexzRhwgTxww+iqsBYx4eoqCgIgoA///wTnTp1Epc/fPhQPPv4+KXBr776Kjp37oyvv/4aQNF9Sxs2bECtWrWe+R7z8vJw7Ngx8XFiYuIzc9qgQQPMnDnzmdumZ2ODUAWVdWNgdnY2AJS6KXD58uVl3sz7tF/ujyv+5W5vby/WKJaVlSX+0i1LQEAANm7ciI8//hgODg4IDg4u9zrHP/74A8OHDxcfT5kyBVOmTClz3Y4dO4o3NRZ7+PAhOnfuXOqGpcjISNSoUaPUJwfdu3fH6dOn2SBQpVTezb/FsrKyoNFo8Msvv4gZr1WrVok/GB7/0KAitmzZgtmzZ2P79u0YMGBAudfslnXvQUVNnjwZkydPFh8/fPgQN2/erNA2fv31V7Rt2xapqam4dOlSiRsR1Wo11Go1tFotfvzxRxw8eBBA0bXRS5cuFc9IxsTEIDAwENbW1lAoFPjmm2/0fm9EcjHW8UGr1WLbtm1YsWIF1q9fX6JB0Gq1UKvVKCgoAFDUdANFZyj+/fdf8XF2djZu3LghPv7vf/+L999/v8x6dnZ2+PTTT8XHa9asKXffFi9ejCtXrgAoukLipZdeglKphFqtxs2bN8UBXNzc3J76vaP/wwahCirvxsCKePL1MTEx+Oabb8Qu/0mtWrVCQEAA1Gq1GLrff/8d06ZNK7eGUqks9QdAsV69epW43CgvL0/8ZV3sxIkTZR4QCgoKMHXq1Oe6HKD4Hoi9e/eWWN6oUSPcuXPnma8nMoayMh4UFISuXbuW2dT+/fffWLhwYZnbevL64uDg4HJvxD127BjS09MxZswY5OfnIyQk5Km/TO/cuYPTp09j6NChJZZnZWVh3759GDNmTLmvLUtCQgIOHDiADh06oG7duk+9lwgoGintiy++wJYtW5Cbm4vJkydjw4YNqFevHgCgZ8+e4qeZ3bp1Q8uWLZ+5D2ZmZhXaZyJDM9bx4csvv8Trr7+Ovn37Ijo6Gl999RU+/vhjAEDdunVLnCl83k/xa9eu/VzrPcvixYtRWFiImJgYLF26FBMmTECdOnVw7949bNy4EXPnzkW7du2Y7wpgg1CFaTQarFu3DpGRkSWWv/XWW5gwYcIzr6+/e/cukpKS0K1bt2fWqlmzJsaMGQMfHx+8/fbbOHbsGEaPHg07O7unvm7gwIFl3hT48OFDTJs2DU2bNi33tW+99RbeeuutUsu//vpr8ebkx2VmZiI5ORmCIKCwsBA5OTmoUaMGmjVrVmpdhUJR7g3WRFVNmzZtsH//fmRlZcHCwkKne3OOHDmCdevW4dtvvwUATJo0CfPnz8eCBQuwZMmSMl+TmpqKM2fOlGoQcnNz8euvvz5Xg7BixQpcuHABAJCRkYH09HRcu3ZNfL68yxHi4+Mxffp0LF26FI6OjnB0dMSCBQvg5eUlXrL0uFq1aqFWrVp48OABVq9ejfj4eJibm4tDnQ4bNgwffPDBM/eXqKqR4viwcuVK3L17F6tWrQIA+Pn5Ydq0aQgNDcXgwYNLrd+iRQsARR9G7tmzp8RAAC1atMDMmTOfeZlRWloapk+fLj6+fv36U0dH02q1SE5OxsiRI5Gbm4vk5GQAwMiRI/HJJ5/gl19+QfXq1Sv83l9UbBCqsM2bNyMrKws7d+4U784vKCjAsmXLsGXLFvj4+Dz19UlJSTh06BC6desGOzu7cm9qKjZw4EB06dIFcXFxCA4OLjGMWHnKu0byyTMDSqUSeXl5Jc4q7N+/H59//jnq1KlT6vVPXkrUpEkT/Pnnn9i0aROqVasGS0tL2NjYoF27dmU2CHfu3Knwtc5Eld2mTZvQtGnT576E8HEODg7YtGlTicsGly5divj4+Ke+7vz586WGHdRoNM/88KCYn58fgKJj17hx41BQUICVK1c+c06XOnXqYPXq1WjevLm4rHPnzti4ceNTs+3v74/Bgwdj2bJl4rLMzEyMGzcOjRs3LneYZ6KqTp/jQ+/evdG+fXvxE3hzc3OEhoaK8xyV5dKlS9i5cyfCwsJKXBZ88OBBzJkzB2FhYU+tefTo0VLLHh8u9UlqtbrcuRwyMzOfWotKY4NQhQmCUOan4Lp8Mt64cWPxmsCncXJykmWysY4dO+L8+fOlzhgMGzaszEuUnvTqq6/i1Vdffe56586dg7u7e4X3k8hUdenSpczlZTXYj3vttdfE+ROK3bt3D7NmzXru2levXsWKFSvQs2dPzJs3D7Nnz8aYMWPw/vvvlzvyiJ2dXZlNyPN8cMHRTIgqpqzfr+bm5mjQoEG5MxoLggAzM7MyL+t5nkt9yvpw8GkKCwuRm5sryf1RxAahSvP29sZXX32FoUOHir/wtFotevbsiVGjRj3XNo4dO4a///67zOcMGbLBgwdjwYIFpRqEnTt3lhjFoFjXrl3FTx4r6tGjR7hw4QJmzJih0+uJKrPQ0FBs3ry51PI2bdogKChI8npnz54t9YmkRqMRR0d5mpycHEycOBH29vaYNWsWWrduDaDoRulNmzZhyJAh8Pb2LvcmRl0sW7YMq1evxvr168VR0szNzeHp6cmzB2TyDHl8ePXVVzF06FCMHz8ehYWF0Gq10Gq1aNmypSzHIqBoUrQhQ4aU+dyMGTPw2muvyVLXFJkJzzvjBdFTqFQqmJmZPfcshdeuXYOVlVWJT/s2b94MOzs7DBo0SPL9K56DQaFQYN68eejfvz86d+4seR0iU1XRjD+vZ42n/jzjrZclLy8P1apV4+RIRDLTarXIy8sz6NwnxUO5854C+bBBICIiIiIiES/EJCIiIiIiERsEIiIiIiISVbmLMy9evGjsXSAyOc+avv55hIeH48iRI+Lja9euYefOnQgICIBKpUKHDh3EG8tDQ0MRFRUFjUaDJUuWoHnz5khMTCxz3ccx/0TSkyL/hsD8E0mv3PwLVUxUVFSFX3PlyhUZ9sS4tUzxPRmylim+J11r6ZKpZzl8+LCwceNGwcfHR7h586YgCIIwdepU4a+//hL++OMPYf78+YIgCEJcXJwwduxYQRCEMteVYl8r+/e/Mtcx1Vqm+J50rSVH/uXC/Bu2jqnWMsX3pGutp2Wqyp1BIKLKTavVYvv27fjmm29w8uRJcd6MPn364NKlS8jIyEDfvn0BFM22mZmZCY1GA5VKVWrdsibvi42NrdD+5OfnV/g1ujJULVN8T4asZYrvydC1iMi0sUEgIkkdP34c3bt3R05ODhwcHMTl9vb2SEhIQFpaWokx8s3NzZGamlrmumVxdXWt0P7ExsZW+DW6MlQtU3xPhqxliu9J11q8bIeIysKblIlIUvv27cPgwYNha2uLrKwscXlmZiYcHR1Rs2bNEssVCgXs7OzKXJeIiIgM75kNQlpaGj7//HOEhoYCAA4dOoSRI0di4MCBWL9+vbheaGgoPD094eHhgevXrwMAEhMTMWrUKHh4eGDFihU6rUtEVUd6ejpUKhVq1aoFS0tLqNVqpKSkAACOHj0Kd3d3dOrUCYcPHwYAxMfHo379+uWuS0RERIb3zEuMli9fjsaNGyM/Px8A0LhxY2zbtg1arRYeHh746KOPkJiYiNTUVISHh+PatWsICQnBhg0bEBwcjKCgIDg5OcHX1xfR0dEoKCh47nXLuv6YiCqvqKgotG/fXnzs7+8PX19fKJVK9OrVCy4uLnB2dkZkZCSGDx8Oa2trBAYGlrsuERERGd4zG4SQkBBcuHABp0+fBgC0bdsWQNFlAfb29qhWrRp+++23577pUN8bFImo8nrnnXfwzjvviI/d3Nywe/fuEusoFAoEBASUem1Z6xIREZHh6XyT8vbt29GpUyfY2NhU6KZDfW9QBDiKiSHrmGotU3xPhq5FREREpqnCDcKjR48QEhKCbt26YcSIEQBQoZsO8/Pz9b5BkaOYmOZ7MmQtU3xPutYytVFMmvgfKmNpos7b+3d5X913hoiIqAqq8ChGS5YswZgxY/Dee++Jyypy0yFvUCQiqpg1a9bg1KlT5T7/4MEDJCY+fxO0f/9+7Ny5U4pdq5ALFy4YvCYREVVchc8gnDx5Enfu3BEfT548GT179nzumw55gyIRkbROnz4NlUqFpk2bGntXnmrVqlXYs2ePsXeDiIie4bkahK5du6Jr164Ayv8E6HlvOuQNikRkarZs2YIjR44gLy8Pvr6++Omnn5CSkoL8/HyMGDEC/fv3x/79+xETE4PU1FTcuHED8+fPR1hYGG7fvo2PP/4Y77//PtasWYO8vDzExcUhNTUVXl5eGDhwYIlau3fvxs6dO2FpaYlJkyahVq1aCAsLgyAIuHnzJmbOnInAwEAkJiZCoVBg6dKleOmll3D48GFs2rQJtra2cHBwQMeOHct8Lzdv3sTSpUuRm5uLevXqwcfHB8ePH8emTZugUChgY2OD4OBgODg4YMiQIeIf/J999hneeOMNdO3aFQMHDkSbNm1w9epVODk5YfXq1ViyZAni4+MxcuRILFq0CM2aNZP934WIiHRjMjMpl9V0PI9FixZJvCdE9CL5448/EBMTg+3btyMuLg4//fQTXn/9dfTv3x9qtRojR47Em2++CaDoJvIvv/wSJ06cQEBAAPbt24dHjx5h0qRJeP/99wEAhYWF2LRpE1QqFTw8PMTlQNF8MWfOnEFwcDCaNWsGHx8fbNu2DePHj4dKpcKwYcPw/fffw9nZGQEBAYiPj8c333wDf39/bNmyBdu2bYOlpeVTj5cBAQGYOXMmXF1dodVqcfHiRYSFhWHLli2wsrLCzz//jPXr18Pf37/cbdy4cQMbNmxArVq1MHHiRMTFxWHBggWIiYnBtm3bJPrOE5k2swCzCr9GWCTIsCf0IjKZBoGIyBguX76MPn36QKEouqUrLi4OPj4+AAClUom2bdvi1q1bAP5vmOjGjRujdevWUCqVcHR0REFBgbi9bt26AQCqV6+Ol19+Genp6eJzV69exdWrVzF//nxYW1vj4cOH0Gg0Jfbnn3/+QUxMDI4fPw4AcHBwwL///os2bdrA0tISANCmTRuo1eoy3092drZ4o7tCocDdu3fRtm1bWFlZift34MCBp35PnJ2dUatWLQCAi4sLMjMzn7o+ERFVLmwQiIj00KRJE0RGRuLdd98VH58+fRr9+vWDWq1GXFwcmjRpgvj4eJiZ/d8ngo9//biYmBj06NED2dnZSE5ORt26dcXnnJ2d0blzZ3h6esLV1RV5eXmwsLCAQqEQ/+Bv0qQJ2rdvj/79+wMA8vLykJWVhb///hsajQYWFhb4/fffS0xo9zgzMzMkJyfj5ZdfRkFBAerVq4fLly8jPz8flpaWOH/+vNhAPN6c3Lhxo8z3ZmZmBkEQSq1vTK67Xyv/ycXSNjOGrEVEJBU2CERkUkoNS7rYrvyVJfgDrXfv3oiKisKQIUMgCALmzZuHzZs3Y/fu3TAzM4O3tzdsbW2fe3v379+Hj48PsrOzMXPmTJibm4vPubq6okGDBljs8z5qVhPQs5EKI1vkokO2OSZEOiAtYi4mbo/HnDlzsHfvXlhZWcHHxwevvfYa3n33XQwePBi1a9dGkyZNyq2/cOFCzJ07FwqFAi4uLhg6dCjGjBkDLy8vWFlZoV69euKlmYMGDYKfnx9eeukl5ObmPvO9de7cGYMHD0ZISEiZN1SX+8c0/5AmIjIoNghERHry8/Mr+mKxHfC/X/ClI4DiqVwifwDeyixxs7GLiwuWL18uPt6/f7/49dtvvy3es1Bs6tSp4tdTpkzBlIfzSjz/sk0hDn/wsOiBlRVCQ0NL7aO3tze8vb2f+V5at26N7du3i49jY2Pxn//8B//5z39KrTtixAhxPpzHPT5S0aeffip+PWfOnGfWJyIi42ODQET0ggoKCsLVq1fFxx9++CE++uijEuvwEhkiohcPGwQiokri8TMFhjBv3rxnr0RVBi/RosqOIzNVHRWeSZmIiIiIiEwXGwQiIiIiIhKxQSAiIiIiIhHvQSAi0/K0YU11WZfXbxMR0QuGZxCIiIiIiEjEBoGIqJJISUnBli1bjL0b5bqRbY57ufy1QURk6nikJyKSkKDHiHz16tXD6NGjJdsXqUX8a4VrGbwylYjI1PFIT0Skp1u3biEoKAgW1+zRqa4akXeqo0ALuNgWYnHnLAiCgM8++wzR0dHQaDQIDg6GjY0NFi5ciJycHDg6OiIkJAT379/HqlWr4OnpiYiICAQGBgIomj3Zz88P165dw6ZNm6BNdsRHLnkY1DSv1L6UVatmzZpYvHgxsrOzoVarMWXKFLzxxhvw9/fHuHHj4OLigoSEBGzYsAHLly+Hv78/GjZsiEuXLiHtSi183j0DN7ItcCDJCr/crI6ErDyMaZVr6G8zEREZCBsEIiIJXL9+HYe6ZWDyKQcEdclEA2stQi7VRNT9argVEQEACA8PBwBotVr4+flh6tSpaN26NbZv346ffvoJnTp1AgB07NgRK1euhFqtRnZ2NgRBgJ2dHbZu3YqtW7fCYmltjD7hgA9ezkN185L7EVFGrdmzZ2PMmDHo3LkzsrKyMHLkSLz++utPfT9169bFt99+i1986mJPfA34v5qNmLQ8tKulxpsN1VJ+6+gFEx4ejiNHjoiPr127hp07dyIgIAAqlQodOnSAn5+fEfeQiNggEBFJoHXr1qhu/gdi0y0w+7w9ACBHY4Y2jhpcvnwZgwYNEtdVKBSIi4vDsmXLAAAqlQrvvfdeie298847OHHiBO7cuYOPPvoI//77L5KTk+Ht7Q3864h0lRke5ivQyFpb4nVl1bp58yY6d+4MALC1tUXDhg2Rnp4OM7PyZzUtXt/FVoMTt6vr/o0heoKnpyc8PT0BAEeOHMGtW7cQHByMoKAgODk5wdfXF9HR0WjXrp2R95ToxcUGgYhMy5PDkj5tKFMJhzA1Ny/6KL+FvQZfvp4BW6UAdSFgbgY8bNIEp0+fxiuvvAIA0Gg0aNKkCWbPng0nJydotVpoNBrcv39f3F7//v2xZMkSqNVqjBo1ChkZGWjZsiXWr18PswB75GkAqzKO4E3KqFW/fn1cvHgRHTt2RHZ2NtLS0uDg4AB7e3vcv38fLi4uuHHjRtlvzAwQUNRIKMwEqLXlNxVEFaHVarF9+3Z88803OHnyJJycnAAAffr0waVLl9ggEBkRGwQiIglNc3uECZEOUJoLcKyuxbKumfDw8MCCBQvg4eEBKysrBAYGYvr06Zg7dy4AwMbGBosWLSqxnVq1asHCwgKtW7eGQqGAo6Mj3n77bQwdOhQ1UxzgVqsA09welapfVi1/f38sXLgQ+fn5MDc3x5w5c2BmZoYhQ4ZgxYoVuHjxIvLySt/P8KTX6qkx94IdUnLNMaIF70Eg/Rw/fhzdu3dHTk4OHBwcxOX29vZISEgo8zWxsbEVqpGfn1/h1+jKkLXKI3V9vqcXtxYbBCIiPTk5OeHzzz8HFm9G+9oF2PlOWskVlEqsWLGi1Ou+++67Uss+//xz8evPPvusxHNDhgzBkCFDnnpWRFlOrQ0bNpRa5uzsjHXr1pVavnz5cvFrF9tCLH+t6ExLxzoFOPLBw3JrE1XEvn37EBQUBGtra2RlZYnLMzMz4ejoWOZrXF1dK1QjNja2wq/RlSFrlUfq+nxPpl3r4sWL5T7HBoGIqIo6dUeJDbE1xccO1bX40oj7Q/S80tPToVKpUKtWLQCAWq1GSkoK6tWrh6NHj2LKlClG3kOiFxsbBCKiKurNhmq82TDt2SsSVTJRUVFo3769+Njf3x++vr5QKpXo1asXXFxcjLdzRMQGgYiIiAzrnXfewTvvvCM+dnNzw+7du424R0T0OM6kTEREREREIjYIREREREQk4iVGRCSZy5cvY8WKFSgsLETv3r3Ru3fvMmdHDQ0NRVRUFDQaDZYsWYLmzZsjMTGRM6kSERFVAmwQiEgSBQUF+Oqrr/D111/Dzq5oGM6xY8eWmh21oKAAqampCA8Px7Vr1xASEoINGzZwJlUiIqJKgg0CEUni1KlTaNiwIWbMmAGNRoOZM2dCpVKVmh01IyMDffv2BQC0aNECmZmZ0Gg0Za7LBoGIiMjw2CAQkSSSk5ORmZmJ9evX4969e/Dy8kKbNm3E54tnR01LSysxCZK5uTlSU1Nlm0n1adPGSD3DZXm1DFXHVGuZ4nsyZC1jz4RLRFUPGwQikoS5uTm6d+8OCwsLODk5wd7eHpmZmeLzxbOj5ufnl5g1VaFQwM7OTraZVJ/GUDNcGnImUlOsZYrvyZC1nlbnaTOpEtGLi6MYEZEkOnTogFOnTgEAHj58CGtraxQUFCAlJQUAcPToUbi7u6NTp044fPgwACA+Ph7169eHpaWlOJPq4+sSERGR4fEMAhFJws3NDc7OzvDw8ICFhQX8/f2h1WpLzY7q7OyMyMhIDB8+HNbW1ggMDATAmVSJiIgqCzYIRCSZadOmlVr25OyoCoUCAQEBpdbjTKpERESVAy8xIiIiIiIiERsEIiIiIiISsUEgIiIiIiLRM+9BSEtLw9atW2FmZoZp06YhMTERAQEBUKlU6NChA/z8/AAAoaGhiIqKgkajwZIlS9C8eXNJ1iUiIiIiIsN55hmE5cuXo1q1atBoNACA4OBgBAUFYdeuXbh9+zaio6MRFRWF1NRUhIeHIzAwECEhIZKsS0REREREhvXMBiEkJASdO3cGAGg0GqhUKjg5OQEA+vTpg0uXLuG3335D3759AQAtWrRAZmamJOsSEREREZFhVWiY07S0NDg4OIiP7e3tkZCQgLS0tBKznpqbmyM1NVXvdcsj5bTxUk9Bn5+fb5Bp7Q1Vx1RrmeJ7MnQtIiIiMk0VahBsbW2RlZUlPs7MzISjoyPy8/NLLFcoFLCzs9N73fJIOT291FPdx8bGSr5NY9Yx1Vqm+J50rXXx4kWZ9oaIiIiqogqNYmRpaQm1Wo2UlBQAwNGjR+Hu7o5OnTrh8OHDAID4+HjUr19fknWJiIiIiMiwKjyTsr+/P3x9faFUKtGrVy+4uLjA2dkZkZGRGD58OKytrREYGCjJukREREREZFjP1SB07doVXbt2BQC4ublh9+7dJZ5XKBQICAgo9Tp91yUiIiIiqqzMAsx0ep2wSJB4T6RV4TMIRERERERkWLo0I7o2IpxJmYiIiIiIRGwQiIiIiIhIxAaBiIiIiIhEbBCIiIiIiEjEm5SJiIjIoC5fvowVK1agsLAQvXv3Ru/evREQEACVSoUOHTrAz8/P2LtI9EJjg0BEREQGU1BQgK+++gpff/017OzsAABjx45FUFAQnJyc4Ovri+joaLRr187Ie0r04uIlRkRERGQwp06dQsOGDTFjxgyMGjUKly9fhkqlgpOTEwCgT58+uHTpkpH3kujFxjMIREREZDDJycnIzMzE+vXrce/ePXh5eaFNmzbi8/b29khISCjztbGxsRWqlZ+fX+HX6MqQtcojdX2+J/kYah90rcMGgYiIiAzG3Nwc3bt3h4WFBZycnGBvb4/MzEzx+czMTDg6Opb5WldX1wrVio2NrfBrdGXIWuWRuj7fk3wMtQ9Pq3Px4sVyn+MlRkRERGQwHTp0wKlTpwAADx8+hLW1NQoKCpCSkgIAOHr0KNzd3Y25i0QvPJ5BICIiIoNxc3ODs7MzPDw8YGFhAX9/f2i1Wvj6+kKpVKJXr15wcXEx9m4SvdDYIBAREZFBTZs2rdSy3bt3G35HKsgswKzCrxEWCTLsCZG8eIkRERERERGJ2CAQEREREZGIDQIREREREYnYIBARERERkYgNAhERERERidggEBERERGRiA0CERERERGJOA8CEUmmX79+sLe3BwAMGTIEr7zyCgICAqBSqdChQwf4+fkBAEJDQxEVFQWNRoMlS5agefPmSExMLHNdIiIiMiw2CEQkmVq1amHLli3i47FjxyIoKAhOTk7w9fVFdHQ0CgoKkJqaivDwcFy7dg0hISHYsGEDgoODS63brl07470ZIiKiFxQbBCKSjELxf1ctajQaqFQqODk5AQD69OmDS5cuISMjA3379gUAtGjRApmZmeWuW1aDEBsbW6F9cn3KcxXdlq61dK3zn62JZS7/17L81xjqPRmylim+J0PWkroOEZk+NghEJInc3FzcuHEDI0aMQO3ateHv7w8HBwfxeXt7eyQkJCAtLQ2Ojo7icnNzc6Smppa5bllcXZ/2J1fFSLkteeqU3SDIU6viKv/3j7WeVefixYsG2QciqlrYIBCRJGrUqIFjx44BAM6cOYNly5YhKytLfD4zMxOOjo7Iz88vsVyhUMDOzq7MdYmIiMjwOIoREUmisLBQ/NrR0RFmZmZQq9VISUkBABw9ehTu7u7o1KkTDh8+DACIj49H/fr1YWlpWea6REREZHg8g0BEkkhOTsbcuXNRrVo1KJVKLF68GOnp6fD19YVSqUSvXr3g4uICZ2dnREZGYvjw4bC2tkZgYCAAwN/fv9S6REREujALMKvwa4RFggx7UjWxQSAiSTRt2hS7du0qseyll17C7t27SyxTKBQICAgo9Xo3N7dS65LpaeJ/qNznnnbzNRERGQ4vMSIiIiIiIhEbBCIiIiIiErFBICIiIiIiERsEIiIiIiISsUEgIiIiIiIRGwQiIiIiIhKxQSAiIiIiIhEbBCIiIiIiEuk8Udq3336L48ePQ6PRYOHChbC0tERAQABUKhU6dOgAPz8/AEBoaCiioqKg0WiwZMkSNG/eHImJic+9LhERERERGY5ODUJWVhZ+/fVXbNu2DTdu3MCyZcug0WgQFBQEJycn+Pr6Ijo6GgUFBUhNTUV4eDiuXbuGkJAQbNiwAcHBwc+9LhERERERGY5ODYJCoYBWq0VBQQHS09Ph4OCAW7duwcnJCQDQp08fXLp0CRkZGejbty8AoEWLFsjMzIRGo4FKpXqudYmIiIiIyLB0ahBq1qyJTp064T//+Q9yc3OxZs0afPfdd+Lz9vb2SEhIQFpaGhwdHcXl5ubmSE1NhYODw3Otq9VqoVCUvk0iNjZWl90uk5TbAoD8/HzJt2nMOqZayxTfk6FrERERkWnSqUE4efIkNBoNjh07hszMTEydOrXEH/KZmZlwdHREfn4+srKyxOUKhQJ2dnYllj1t3bKaAwBwdXXVZbdl3xZQ1HBIvU1j1jHVWqb4nnStdfHiRZn2hoiobP369YO9vT0AYMiQIXjllVfKvDeRiIxDp1GMbt++jdq1a8PMzAw1a9ZETk4OMjMzkZKSAgA4evQo3N3d0alTJxw+fBgAEB8fj/r168PS0hJqtfq51iUiIiLTU6tWLWzbtg3btm1Dv379xHsTd+3ahdu3byM6OtrYu0j0QtPpDMLAgQMxd+5ceHp6Qq1Ww8PDA61atYKvry+USiV69eoFFxcXODs7IzIyEsOHD4e1tTUCAwMBAP7+/s+9LhEREZmWx68QKO/exHbt2j3XtswCzHTaB2GRoNPrTA2/f1QWnRoEKysrfP7556WW7969u8RjhUKBgICAUuu5ubk997pERERkOnJzc3Hjxg2MGDECtWvXhr+/f5n3JpalMt+DaOw6plrLFN+TIWvpWkfneRCIiIiIKqpGjRo4duwYAODMmTNYtmxZmfcmlqUy34No7DqmWssU35Mhaz2tztPuQeRMykRERGQwhYWF4teOjo4wMzMr895EIjIenkEgIiIig0lOTsbcuXNRrVo1KJVKLF68GOnp6aXuTSQi42GDQERERAbTtGlT7Nq1q8Syl156qdS9iURkPLzEiIiIiIiIRGwQiIiIiIhIxAaBiIiIiIhEbBCIiIiIiEjEBoGIiIiIiERsEIiIiIiISMRhTomIiPTQxP9Quc/9a2nAHSEikgjPIBARERERkYgNAhERERERiXiJERERURXBy5mIyBB4BoGIJDVgwACcOnUKiYmJGDVqFDw8PLBixQrx+dDQUHh6esLDwwPXr18HgHLXJSIiIsNjg0BEkjl8+DCys7MBAMHBwQgKCsKuXbtw+/ZtREdHIyoqCqmpqQgPD0dgYCBCQkLKXZeIiIiMgw0CEUni0aNHiIiIQL9+/VBYWAiVSgUnJycAQJ8+fXDp0iX89ttv6Nu3LwCgRYsWyMzMhEajKXNdIiIiMg7eg0BEkggKCsKkSZMQGRmJnJwcODg4iM/Z29sjISEBaWlpcHR0FJebm5sjNTW1zHXLExsbW6H9cn3KcxXdlq61pK7zNIZ6T3LUMlSdyvCeDFnLkO+JiEwDGwQi0tsPP/yABg0awM3NDZGRkbCxsUFWVpb4fGZmJhwdHZGfn19iuUKhgJ2dXZnrlsfV9Wl/3lWMlNuSp06iAWtVnG61+J4MXetpdS5evKjDPhCRqeMlRkSkt4MHDyI+Ph7Tp0/HkSNHsHHjRsTHxyMlJQUAcPToUbi7u6NTp044fPgwACA+Ph7169eHpaUl1Gp1qXWJiIjIOHgGgYj0FhYWJn69Zs0atGvXDvb29vD19YVSqUSvXr3g4uICZ2dnREZGYvjw4bC2tkZgYCAAwN/fv9S6lRWHmSQiIlPHBoGIJDV16lTx6927d5d4TqFQICAgoNRr3NzcSq1LRERExsFLjIiIiIiISMQGgYiIiIiIRGwQiIiIiIhIxAaBiIiIiIhEbBCIiIiIiEjEBoGIiIiIiERsEIiIiIiISMQGgYiIiIiIRJwojYiITFJ5s15zxuvKYcCAAZg+fTqcnJwQEBAAlUqFDh06wM/Pz9i7RvTC4xkEIiIiMqjDhw8jOzsbABAcHIygoCDs2rULt2/fRnR0tJH3jojYIBAREZHBPHr0CBEREejXrx8KCwuhUqng5OQEAOjTpw8uXbpk5D0kIl5iRERERAYTFBSESZMmITIyEjk5OXBwcBCfs7e3R0JCQrmvjY2NlWw/pNxWZahjqrVM8T0ZspauddggEBERkUH88MMPaNCgAdzc3BAZGQkbGxtkZWWJz2dmZsLR0bHc17u6ukq2L1JuqzLUMdVapvieDFnraXUuXrxY7nNsEIiIiMggDh48CEtLS0yfPh3Xr1/H77//jqSkJKSkpKBevXo4evQopkyZYuzdJHrh6dwgXL58GStWrEBhYSF69+6N3r17lzkKQWhoKKKioqDRaLBkyRI0b94ciYmJz70uERERmYawsDDx6zVr1qBdu3awt7eHr68vlEolevXqBRcXFyPuIREBOjYIBQUF+Oqrr/D111/Dzs4OADB27FgEBQXByckJvr6+iI6ORkFBAVJTUxEeHo5r164hJCQEGzZsEEcseJ51iYiIyPRMnTpV/Hr37t1G3BMiepJODcKpU6fQsGFDzJgxAxqNBjNnzixzFIKMjAz07dsXANCiRQtkZmZCo9E897pERERERGRYOjUIycnJyMzMxPr163Hv3j14eXmhTZs24vPFoxCkpaWVuNnI3NwcqampZY5YUNa6Wq0WCkXpkVgr8ygG+fn5Brkz3VB1TLWWKb4nQ9ciIiIi06RTg2Bubo7u3bvDwsICTk5OsLe3L/GJf/EoBPn5+SVGJ1AoFLCzsytzxIKy1i2rOQAq9ygGsbGxBrkz3VB1TLWWKb4nXWs9bRSDqqK8GXMBzppLRERUUTpNlNahQwecOnUKAPDw4UNYW1ujoKAAKSkpAICjR4/C3d0dnTp1wuHDhwEA8fHxqF+/PiwtLaFWq59rXSIiIiIiMiydziC4ubnB2dkZHh4esLCwgL+/P7RabalRCJydnREZGYnhw4fD2toagYGBAAB/f//nXrcyCggIqPBrFi1aJMOeEBERERFJS+dhTqdNm1Zq2ZOjECgUijL/mHZzc3vudYmISF68RIuIiB6n0yVGRERERERkmtggEBERERGRSOdLjMgweL8DERERERkSzyAQEREREZGIDQIREREREYnYIBARERERkYgNAhERERERidggEBERERGRiA0CERERERGJOMwpEUlCrVbD19cXOTk5EAQBq1atQk5ODgICAqBSqdChQwf4+fkBAEJDQxEVFQWNRoMlS5agefPmSExMLHNdIiIiMiw2CEQkCQsLC3z++eewsrJCREQEDhw4gKioKAQFBcHJyQm+vr6Ijo5GQUEBUlNTER4ejmvXriEkJAQbNmxAcHBwqXXbtWtn7LdFRET0wmGDQESSUCgUsLKyAgAkJyejTZs2OHPmDJycnAAAffr0waVLl5CRkYG+ffsCAFq0aIHMzExoNBqoVKpS65bVIMTGxkq2z1JuqzLUMdVapvieDFnLkO+JiEwDGwQikszGjRuxZ88eNGnSBEOHDoWDg4P4nL29PRISEpCWlgZHR0dxubm5OVJTU8tctyyurq5lLE3UaX/L3tazVLyWbnUMWYvfP/1qVd3v38WLF3XYByIydWwQiEgyY8eOxdixYxEZGYlly5YhKytLfC4zMxOOjo7Iz88vsVyhUMDOzq7MdYmIiMjwOIoREUni0aNHEAQBANCwYUNotVqo1WqkpKQAAI4ePQp3d3d06tQJhw8fBgDEx8ejfv36sLS0LHNdIiIiMjyeQSAiSSQmJiI4OBhKpRKWlpZYsGAB0tPT4evrC6VSiV69esHFxQXOzs6IjIzE8OHDYW1tjcDAQACAv79/qXWJiIjI8NggEJEk3NzcsGvXrhLLXnrpJezevbvEMoVCgYCAgDJf/+S6REREZHi8xIiIiIiIiERsEIiIiIiISMQGgYiIiIiIRGwQiIiIiIhIxJuUiYiIyGDUajV8fX2Rk5MDQRCwatUq5OTkICAgACqVCh06dICfn5+xd5PohcYGgYiIiAzGwsICn3/+OaysrBAREYEDBw4gKioKQUFBcHJygq+vL6Kjo9GuXTtj7yrRC4uXGBEREZHBKBQKWFlZAQCSk5PRokULqFQqODk5AQD69OmDS5cuGXMXiV54PINAREREBrVx40bs2bMHTZo0wdChQ+Hg4CA+Z29vj4SEhDJfFxsbK9k+SLmtylDHVGuZ4nsyZC1d67BBICIiIoMaO3Ysxo4di8jISCxbtgxZWVnic5mZmXB0dCzzda6urpLtg5Tbqgx1TLWWKb4nQ9Z6Wp2LFy+W+xwvMSIiIiKDefToEQRBAAA0bNgQWq0WarUaKSkpAICjR4/C3d3dmLtI9MLjGQQiIiIymMTERAQHB0OpVMLS0hILFixAeno6fH19oVQq0atXL7i4uBh7N4leaGwQiIiIyGDc3Nywa9euEsteeukl7N6920h7RERP4iVGREREREQkYoNAREREREQiNghERERERCRig0BERERERCI2CEREREREJGKDQEREREREIjYIREREREQk0rtBGDBgAE6dOoXExESMGjUKHh4eWLFihfh8aGgoPD094eHhgevXrwNAhdYlIiIiIiLD0WuitMOHDyM7OxsAEBwcjKCgIDg5OcHX1xfR0dEoKChAamoqwsPDce3aNYSEhGDDhg0VWpeIiIiIiAxH5wbh0aNHiIiIQL9+/VBYWAiVSgUnJycAQJ8+fXDp0iVkZGSgb9++AIAWLVogMzMTGo3mudclIiIiIiLD0rlBCAoKwqRJkxAZGYmcnBw4ODiIz9nb2yMhIQFpaWlwdHQUl5ubmyM1NfW519VqtVAoSl8FFRsbq+tuy7qtylBHjlr5+fkG239D1TLF92ToWkRERGSadGoQfvjhBzRo0ABubm6IjIyEjY0NsrKyxOczMzPh6OiI/Pz8EssVCgXs7Oyee92ymgMAcHV11WW3Zd9WZagjR63Y2FiD7b+hapnie9K11sWLF2XaGyIiIqqKdLpJ+eDBg4iPj8f06dNx5MgRbNy4EfHx8UhJSQEAHD16FO7u7ujUqRMOHz4MAIiPj0f9+vVhaWkJtVr9XOsSEREREZFh6XQGISwsTPx6zZo1aNeuHezt7eHr6wulUolevXrBxcUFzs7OiIyMxPDhw2FtbY3AwEAAgL+//3OvS0REREREhqPXKEYAMHXqVPHr3bt3l3hOoVAgICCg1Gvc3Nyee10iIiIiIjIcTpRGREREREQiNghERERERCRig0BERERERCK970EgIgKArKwsLFq0CA8fPoRWq8Xy5ctRUFCAgIAAqFQqdOjQAX5+fgCA0NBQREVFQaPRYMmSJWjevDkSExPLXJeIiIgMiw0CEUkiLy8P/v7+qFevHk6ePInNmzfj5s2bCAoKgpOTE3x9fREdHY2CggKkpqYiPDwc165dQ0hICDZs2IDg4OBS67Zr187Yb4uIiOiFwwaBiCRRr1498WtbW1solUqoVCo4OTkBAPr06YNLly4hIyMDffv2BQC0aNECmZmZ0Gg0Za7LBoGIiMjw2CAQkaRSUlKwefNmLFiwAEFBQeJye3t7JCQkIC0tDY6OjuJyc3NzpKamwsHBodS6ZYmNjZVsX6XcVmWoY6q1TPE9GbKWId8TEZkGNghEJJkTJ07gxIkTWLJkCaysrJCVlSU+l5mZCUdHR+Tn55dYrlAoYGdnV+a6ZXF1dS1jaaJO+1v2tp6l4rV0q2PIWvz+6Ver6n7/Ll68qMM+EJGp4yhGRCSJq1ev4sSJEwgMDISDgwMsLS2hVquRkpICADh69Cjc3d3RqVMnHD58GAAQHx+P+vXrl7suERERGR7PIBCRJE6fPo2oqCiMHDkSANCgQQP4+/vD19cXSqUSvXr1gouLC5ydnREZGYnhw4fD2toagYGBAFDmukRERGR4bBCISBLjxo3DuHHjSi3fvXt3iccKhQIBAQGl1nNzcyu1LhERERkeGwQCgDL/YHseixYtknhPiIjIlFVkzhQiMg42CERERGQwzztnCoc5JjIeNghkcLqcreCZCiIi0/C8c6awQSAyHjYIREREZHDPmjOlLJwH5cWrZYrvyZC1dK3DBoGIiIgM6nnmTCmL7nNiyLutylDHVGuZ4nsyZC1d50Fhg0AmjZczERFVLo/PmVKseB6UevXq4ejRo5gyZYoR95CI2CAQERGRwTzvnClEZDxsEIiIiMhgnnfOFCIyHoWxd4CIiIiIiCoPNghERERERCRig0BERERERCI2CEREREREJGKDQEREREREIjYIREREREQkYoNAREREREQiNghERERERCRig0BERERERCI2CEREREREJGKDQEREREREIjYIREREREQkYoNAREREREQiNghERERERCRig0BERERERCI2CEREREREJGKDQEREREREIgtdXpSVlYVFixbh4cOH0Gq1WL58OQoKChAQEACVSoUOHTrAz88PABAaGoqoqChoNBosWbIEzZs3R2Ji4nOvS0REREREhqNTg5CXlwd/f3/Uq1cPJ0+exObNm3Hz5k0EBQXByckJvr6+iI6ORkFBAVJTUxEeHo5r164hJCQEGzZsQHBw8HOvS0REREREhqNTg1CvXj3xa1tbWyiVSqhUKjg5OQEA+vTpg0uXLiEjIwN9+/YFALRo0QKZmZnQaDTPvS4RERERERmWTg1CsZSUFGzevBkLFixAUFCQuNze3h4JCQlIS0uDo6OjuNzc3BypqalwcHB4rnW1Wi0UitK3ScTGxuqz27JtqzLUMdVaVfk95efnG2z/DVmLiIiITJPODcKJEydw4sQJLFmyBFZWVsjKyhKfy8zMhKOjI/Lz80ssVygUsLOze+51y2oOAMDV1VXX3ZZ1W5WhjqnWqsrvKTY21mD7r0utixcvyrQ3REREVBXpNIrR1atXceLECQQGBsLBwQGWlpZQq9VISUkBABw9ehTu7u7o1KkTDh8+DACIj49H/fr1K7QuEREREREZlk5nEE6fPo2oqCiMHDkSANCgQQP4+/vD19cXSqUSvXr1gouLC5ydnREZGYnhw4fD2toagYGBAFChdYmoakhLS8PWrVthZmaGadOmVWi0svLWJSIiIsPTqUEYN24cxo0bV2r57t27SzxWKBQICAgotZ6bm9tzr0tEVcPy5cvRuHFj5OfnA0CFRisra9127doZ+R0RERG9mPS6SZmIqFhISAguXLiA06dPV2i0svLWLa9B4CAFL14tU3xPhqzFgQuIqKLYIBCR5NLS0p57tLLyRjYrT9k3YSfqtJ+63Txe8Vq636RuqFr8/ulXq+p+/zhIARGVhQ0CEUnO1tZW75HNiMg0Pe/9SkRkPDqNYkRE9DRSjGxGRKZp+fLlqFatGjQaDYD/u19p165duH37NqKjo428h0TEMwhEJAt9RzYjItP0PPcr8R4k1jJ0HVOtpWsdNghEJJmuXbuia9euACo2WllZ6xKR6SvvfqXycKLUF6+WKb4nQ9bS9R4kXmJERERERlHe/UpEZFxsEIiIiMgoeA8SUeXES4yIiIjIaHgPElHlwwaBiIiIDOpZ9ysRkXHxEiMiIiIiIhLxDAKRBMoamed5LFq0SOI9ISIiItIPGwSiKkaXZoSNCBERET0vXmJEREREREQiNghERERERCRig0BERERERCI2CEREREREJGKDQEREREREIjYIREREREQkYoNAREREREQiNghERERERCRig0BERERERCI2CEREREREJGKDQEREREREIjYIREREREQkYoNAREREREQiNghERERERCRig0BERERERCI2CEREREREJGKDQEREREREIjYIREREREQkYoNAREREREQiNghERERERCRig0BERERERCI2CEREREREJGKDQEREREREokrXIISGhsLT0xMeHh64fv26sXeHiAyI+Sd6cTH/RJVHpWoQoqKikJqaivDwcAQGBiIkJMTYu0REBsL8E724mH+iyqVSNQi//fYb+vbtCwBo0aIFMjMzjbxHRGQozD/Ri4v5J6pczARBEIy9E8UWLlwIT09PtGjRAgAwbNgwbN++HQrF//UxFy9eNNbuEZmsjh07GnsXmH8iI2H+iV5c5eXfwsD78VQ1a9ZEVlaW+FihUJQ4OACV40BGRNJj/oleXMw/UeVSqS4x6tSpEw4fPgwAiI+PR/369Y28R0RkKMw/0YuL+SeqXCrVJUZarRYBAQG4fv06rK2tERgYiAYNGhh7t4jIAJh/ohcX809UuVSqBoGIiIiIiIyrUt2DILWcnBzk5eXBwcEB5ubmxt4dvRUUFCApKQl5eXmoW7eurJ+upKSk4MqVK2ItNzc3KJVKyevcunULP/zwA2JjY8Va3bt3x3vvvSfpv5mh6hQzxL/Vo0eP8OuvvyI2Nha5ubnie2rfvr3ktaoi5l93zL9+mH/jY/51x/zrx1Tyb3JnEPLz87Fp0yacP38etra2sLS0REZGBiwtLTFmzBh06tRJ0npRUVE4cOAAbty4ATMzMyiVSnTp0gUeHh6wtbWVpMbDhw/xxRdf4O7du2jatCmsrKxw//593Lt3DwMGDMCHH34oSR0AuH79OkJDQ2FjY4NWrVqhRo0auH//PqKjo/Hqq69i4sSJMDMzk6TWV199hbt376Jv37545ZVXxPd19uxZREZGYsaMGWjatGmVqQMY7t9q3759OH78OHr37o3WrVuLdc6cOYMbN25g3rx5qF27tiS1qhLmXz/Mv36Yf+Ni/vXD/OvH5PIvmJgZM2YI58+fL7U8Oztb+Prrr4VffvlFsloBAQHCl19+Kdy4cUNcplarhTNnzgjTpk0T/vrrL0nq+Pv7C//++2+p5VqtVjhw4IBw6NAhSeoIgiAsW7ZMyMrKKvO5P/74Q/j5558lqxUVFVXuc2q1WoiNja1SdQTBcP9WT9tOZmamcOHCBUnqVDXMv36Yf/0w/8bF/OuH+dePqeXf5BoElUolCIJQ6iDxxx9/CIJQ9AMhleIfhMzMzBLLiwN269YtyWoJgiAcPHiwxOMjR45Iuv0nxcXFCYcPHxaSkpJkrePt7V3isY+Pjyx1MjIyhOXLlwsTJkwQQkNDhdzcXFnqFEtPTxdiYmKE7Oxs2Wqo1WohPDxcCAwMFL7//ntBq9XKVqsqYP6lw/zrh/k3POZfOsy/fkwh/5VqmFMpVKtWDWq1GmvXrkVBQQHUajUePXqEpUuXis9L5eWXXwYATJkypcTySZMmAQAaNWokSZ1Hjx4hMTERW7duRVJSEpKSknD16lV88cUXkmy/LBs3bsTnn3+Ou3fvYtWqVdi3b5/kNaKjozFjxgxcvXoVM2fOxMyZMzFlyhTk5eVJXgsA5s6di/bt2yMkJASurq4ICAiQpQ4AREREYOLEiYiIiMDkyZMRGRkpS5158+ZBpVJh8ODByM7ORlBQkCx1qgrmXxrMv36Yf+Ng/qXB/OvHVPJvcjcp//nnnwgNDcXVq1fh4+MDQRBgYWGBAQMGSF7r999/x6pVqxAfHw8PDw8IgoCCggK89NJLkta5desWtm7dijt37iAsLAxA0SQyvr6+ktZ53LFjx7Bz506YmZnBy8sLo0aNwqBBgySt4erqihkzZmDmzJmYMWMGAMDc3Bx169aVtE6xrKws9OnTBwDw7rvvYufOnbLUAYAdO3Zg27ZtUCqVUKvVGDt2LHr06CF5nbt37yIkJARA0fdz9OjRkteoSph/aTD/+mH+jYP5lwbzrx9Tyb/JNQgdO3bEtm3bsG7dOkycOFHWWl26dMHu3bvxySefyNrNt2rVCsuWLcPevXsxePBg2eo8rlq1auLNSAqFAlqtVvIaSqUSTk5O2LlzZ6kZM+Wg1WqhVquhVCqhUqmQm5srW63q1auLoz4olUoIMo0FUFhYCEEQYGZmBq1WK9unL1UF8y8N5l8/zL9xMP/SYP71Yyr5N7kGoZiPjw9OnjyJjIwMcVn//v1lqfXFF18gJycHWVlZ4g9Cw4YNJa/Tu3dvbN++HRkZGWKdJ09vSqVFixb4+uuv8dZbb+HUqVOS3eVflu3bt2Pnzp2wsbEBAJiZmWHXrl2S1/H29oaXlxfatm2LmJgYjBkzRvIaxerVq4eIiAjx++fo6ChLnQEDBmDixIlwd3fH+fPnJR3Roipj/vXD/OuH+Tcu5l8/zL9+TCX/JjfMaTFvb2+4uLigadOmYifs4eEhS62VK1fi7NmzcHZ2BlD0A75q1SrJ63h4eOC9994r8Z7eeOMNyesARd32vn37EBsbi2bNmmHIkCGwsJCnn/zwww+xd+9eWcZZflJ2djb+/fdfvPTSS7C3t5etTk5ODsLCwnD16lU0b94cEyZMEA+AUktKSkJcXBxcXFzQvHlzWWpUNcy/fph//TD/xsX864f514+p5N9kG4QRI0Zg+/btBqk1cOBA7N+/X/Y6Xl5e+O6772SvAwBqtbrE48dPOUpt6tSpWLNmjSzbftzu3btLPK5evTpatWqFVq1ayV5bLr/99luJx9WrV4eLi4tsn1hUFcy/fpj/qoH5Lxvzrx/mv2qQO/8me4lRly5dkJSUJHb1cmratKl4bZuc3njjDZw5cwadO3cWl8lV08PDAw8fPsTLL7+M69ev4+WXX0a1atUwd+5ctG7dWtJalpaW8PT0RIcOHcSDUPFNS1K6dOkSatSogVdeeQUXLlyApaUljh8/jldffVXy042DBg1CRkYGatWqhfv376N+/fqoU6cO/Pz84OTkJFmd77//HiqVCq1bt8Yff/yBunXrIiUlBUOHDkW/fv0kq1PVMP/6Yf71w/wbF/OvH+ZfP6aSf5NtEM6ePYuDBw+KnZRc17UBRXfHf/DBB2jTpo1YS45TjKdOncKpU6ewbt06sY5cnyg0bdoU3333HWrWrInU1FSsXr0aU6ZMgb+/P7Zu3SpprY8++kjS7ZUnLS0Ny5cvB1AU4AkTJmDdunUYPny45AeItm3bYuLEiahfvz4SEhKwb98+9O3bFwEBAdiwYYNkdVQqlfjzoNFo8Mknn2Dz5s0YNWrUC/0HAvOvH+ZfP8y/cTH/+mH+9WMq+TfZBuHJ00lyWrRokUHqbNu2zSB1ACAlJQU1a9YEANSqVQv//vsvGjRoIMvd+F26dJF8m2VJT08XP+nRaDR48OABzMzMJB0bu1hSUhLq168PAHBxcUFMTAxmz54NlUolaZ20tDTxawsLC6SkpECpVMrynqoS5l8/zL9+mH/jYv71w/zrx1Tyb7INwv/+979Sy+QaxUCua/OetHbt2lLL5BrFwMnJCevXr0ePHj3wxx9/wNraWpY6ADB06FCYmZlBEATcvn0btra2+OmnnySvM2bMGHh5ecHNzQ2XL1/Ghx9+CI1Ggzp16khey8bGBgcPHhS/f8UHVqkPsO+//z4mTJiAbt264eLFi+jcuTMKCwtf+D8QmH/9MP/6Yf6Ni/nXD/OvH1PJv8nepPz46cTk5GTcv39fltN+QNH1csU/4MnJyVAqlbJMwnH69Gnx6xs3buDatWuyzQao0Whw4MABXLlyBQ0bNsSwYcNgaWmJhIQEtGzZUpaaAFBQUICwsDB8/PHHsmy/eBSDevXqyTYhS3GdjRs3IjY2Fg0bNsTEiRNRu3ZtXLhwAd27d5e0VvHMmg0bNkS7du0AFI2PbG5uLmmdqoT51w/zr38d5t94mH/9MP/61zGF/JvsGYQnhzT75ptvZKu1evXqEo/L6vSl8OSQZnK+JwsLC7Rr1w42NjZo1aqVeLpRzoMDUDRaQk5OjizbzszMxLp165CUlARXV1eMHz8eVlZWstSysbHBmDFjcPPmTTg7O4vfP6kPDgUFBTh79iwSEhLQunVruLm5wczM7IX+4wBg/vXF/OuH+Tcu5l8/zL9+TCX/JtsgPE6tVuPatWsGq5eeni7Ldh8feuz+/fv4559/ZKkDABs3bsSff/6JLl264NChQ+jZs6fkU60XW7VqlXiaNiUlRbbT43PnzsWHH36ISZMm4fz58wgICBBvWpJaREQEdu7cibZt2yIuLg4+Pj6yTLU+b948tGrVCh999BHOnz+PoKAgzJ8/X/I6VRnzX3HMv36Y/8qD+a845l8/ppJ/k20QHr+uzdzcHN7e3rLVevwU44MHD/Dqq6/KUsfHxwdA0TWPDg4O4mM5HDt2DDt37oSZmRm8vLwwatQo2Q4QxZ+MmJmZwd7eXrbJfrKystCnTx8AwLvvvivLaeBiO3bswLZt26BUKqFWqzF27FhZDhB3795FSEgIAMDV1RWjR4+WvEZVxPzrh/nXD/NvXMy/fph//ZhK/k22QTDkKAYzZ84EUPQDbmdnJ9sNPYYcxeDxiVEUCgW0Wq1stbp06YKTJ08iMTERrq6ush0gtFqtOIqBSqVCbm6uLHWAoglLiseoViqVsoz+ABRdaygIAszMzKDVapGXlydLnaqG+dcP868f5t+4mH/9MP/6MZX8m2yDcOvWLYSEhOD+/fto3Lgx/Pz8UKtWLVlq1a1bF3v27BF/wAcNGiTLyAZXrlxBUFAQCgsLUbNmTcyfPx9NmjSRvA4AtGjRAl9//TXeeustnDp1Ck2bNpWlDgAsW7YMGo0G7u7uOH78OKKjozFx4kTJ63h7e8PLywtt27ZFTEyMrJ8q1atXDxEREeL3T66ZTQcMGICJEyfC3d0d586dw4cffihLnaqG+dcP868f5t+4mH/9MP/6MZn8CybK29tbuHz5siAIghATEyNMnTpVtlqzZs0SNm3aJFy5ckXYvHmzsGTJElnqeHp6Crdv3xYEQRDu3LkjjB8/XpY6giAIhYWFwp49e4TAwEBhx44dQkFBgWy1hg0bVuLxyJEjZauVlZUlxMTECOnp6bLVEARBePTokbB69WphwoQJwsqVK4WsrCzZaiUmJgqHDx8Wrl27JluNqob51w/zrx/m37iYf/0w//oxlfyb7BkEtVqNtm3bAgDatGmDrKws2WoZ6jpQMzMzNGzYEADQoEED5Ofny1IHKDqt2KRJEyiVSri6usLCQr4flSc/bXn8Ziwp3b59G2vXrsW9e/fQqlUrTJo0Cba2trLUsra2xtChQ3Hnzh24uLjAxsZGljpZWVk4dOgQ7t69i4cPH6JJkyYv/BjoAPOvL+ZfP8y/cTH/+mH+9WMq+VdItqVKxszMDBkZGQCAjIwM2X7ogP+7DgyArNeBKpVK3LhxAwDE/8slMDAQ+/fvR25uLkJDQ7Fp0ybZanXv3h3z58/HsWPHsHDhQnTt2lWWOrNnz8bAgQOxbt06tGvXDv7+/rLUAYD169dj/vz5OHnyJD7++GP8+OOPstSZPn06nJyc4O3tDZVKhXnz5slSp6ph/vXD/OuH+Tcu5l8/zL9+TCb/kp+TqCQuXrwoDBw4UJg0aZIwYMAA4ffff5et1p49e4Tx48cL3377rTBhwgQhPDxcljoJCQnC6NGjhaFDhwqenp5CXFycLHUEQRA++ugj8evCwkJh6NChstUSBEE4c+aMsHHjRuHkyZOy1fD09Czx2MvLS7ZaAwcOFLRarSAIgqBSqUp8P6U0YsSIEo+ffI8vKuZfP8y/fph/42L+9cP868dU8m+ylxi9+uqr2LdvH9LS0mS7QaTYRx99hE6dOiEuLg4zZ86U7S78evXq4dtvvwVQNGW3nKcY69atK87Gp1AoZP0ebtmyBaNHj0a3bt2g0WiwZ88eDBkyRPI6xf9GLVu2xK1bt9C6dWvJaxSrXbu2eOpUqVTC3t5eljrNmzfH/fv3UbduXWRlZaFx48ay1KlqmH/9MP/6Yf6Ni/nXD/OvH1PJv8k2CGPGjMG3334LR0dHaDQazJgxA19++aUstUJCQjB79mw4OztDo9Hg66+/xuTJkyWvM3bs2BJj906dOhUbN26UtEbxpCXW1tYYMWIEOnfujL///lu2H3AAOH78uHjdpoWFBX766SdJDxCPj4l98OBBODo6Ij09XZb3VDy8npOTEz755BO4u7sjJiYGderUkbRO8XvSaDR4//334eLiguTkZDRo0EDSOlUV868b5l8/zH/lwPzrhvnXj6nl32QbhMLCQvFrCwsL2WY3BIC///67RK0LFy7IcoB4/OYTMzMzWT5BeHI69/KWSS0nJwfW1tZQqVSST7VuyDGxi8c+btOmjbisU6dOktcx5Huqiph/3TD/+mH+KwfmXzfMv35MLf8m2yA4Ojri9OnTeOONN3Dp0iXxH04O5ubm4mmejIwMqFQqWeo0btwYu3btwvvvv49Tp07Bzs5O8hpdunSRfJvPMnnyZIwZMwbt2rVDdHQ0Ro0aZfB9kMqAAQOMvQsE5l9XzL9+mP/KgfnXDfOvH1PLv5kgyDTFm5FlZGQgJCQEiYmJqFu3Lvz8/NCoUSNZal25cgWLFi1CnTp1cOvWLcyZMwfu7u6S11GpVNi4cSNiYmLg7OyMiRMnynKQMIacnBwkJSWhYcOGsl8zSqaP+a9amH+SEvNftTD/lZPJNgiPe/ToEWrWrCl7neLr2uSYRRGAeNMQAFy/fh0vv/yyrJ+MGMqOHTswfPhwpKSkICgoCP3790evXr2MvVtkIpj/yo35Jzkx/5Ub8195mew8CMVTdZ8+fRrjx4/H4sWLZav1xRdfAADS0tIwbNgw7NmzR5Y6I0aMAAAcPHgQ69atg5+fnyx1DO2nn34CAISHh2P69OnYsmWLcXeIqjzmv+pg/klqzH/VwfxXXibbIGRnZwMAIiMjsWPHDvz777+y1frjjz8AAHv37sXGjRtx8OBBWeoUfzLx119/YdWqVbLeePW4yMhI/PTTT8jNzZVl+1qtFufPn4dCoRBHgpDb//73P0yfPh3ff/+97LX+/PNPXL58WfY6//vf/xAQEIBz587JXquyY/6lw/zrh/k3POZfOsy/fqpy/k22QSi+7vCVV14BAMnvjH+cQqHAvn37YGtri5o1a8o2a2OLFi0wcuRIdO/eHYWFhbIF9knt2rWDhYUF1q9fL8v2/fz8cOLECXE2wNdff12WOo/r378/Vq9eDTc3N9lr1alTBxcvXkRQUJCsdXr16gVfX1/ZZvKsSph/6TD/+mH+DY/5lw7zr5+qnH+TvQdBrVYjMTERrVq1KvG1HG7cuIGTJ09i6NChAIAff/wRgwcPlqVWVlYWbG1tUVhYiPT0dNSuXVuWOtnZ2YiMjCxxYC1+f1JRq9VQKpVlHlClvLbS3d0d48ePx4gRIwx+zebNmzehUqnQrFkzSbeblJRUatmKFSvg7++PJk2aSFqrKmL+9cP8S4P5Nw7mXz/MvzSqev5NbpjTc+fOwd3dHQcOHAAAREdHi89JfYB48OAB6tSpg8LCQrzxxhu4c+cOAKBjx46S1vnxxx/Rr18/cRKTx82YMUPSWsUmT56Mrl27IjY2Fg0aNIBWq5W8xjfffINPPvkEPj4+4kQmQNGp1O+++06yOs2aNUOjRo0wbtw4dO/eHYMHD5ZtpIQtW7Zg3759aNSoEYYOHYrw8HDY2Nigffv24mQwUvDy8oKVlVWJn7Xr169j/fr1WLZsmWR1qhrmXxrMv26Yf+Ni/qXB/OvG1PJvcg1C8QQphugUDx06hNGjRyMsLKzUc1L+IxVP3W6ICUuKmZmZYcqUKVi9ejVmzJiBjz/+WPIan3zyCQBg27Ztkm/7cWZmZnj33Xfxzjvv4Pjx45g7dy4KCgrQvn17TJ06VdJaP/zwA3788Ufcv38fgwYNwtGjR2FpaQlPT09JDxDHjx/Htm3bcPXqVcyYMQMNGjTAjBkzXug/DgDmXyrMv26Yf+Ni/qXB/OvG1PJvcg1C8fVrhpiwovgfXO6DctOmTaFWq9G+fXtZ6zyuZs2ayM3NxaNHjxAdHS3LTV5lfSJSTMpPRh7/ZOLtt9/G22+/jYyMDERFRUlWo1jxuNR169ZFo0aNYGlpKXkNoOgXoI+PD1JSUrB48WK8++67sg2vV5Uw/9Jg/nXD/BsX8y8N5l83ppZ/k2sQhg4dCjMzMxQUFCAjIwO1a9fG/fv30aBBA+zYsUPSWjNmzCj3H2XVqlWS1Sk+Bffo0SM8fPgQL7/8Mq5du4YWLVrI1n2HhITAwsICo0aNwrZt2zBv3jzJaxR/IhIREYGmTZuiTZs2uHDhguSjGLz33nulltnb2+Ptt9+WtA4ADBw4ELm5uahRowa+/vprAEXjcDdt2lTyWgBQr149fP311/jmm2/KvC7xRcP8S4P51w3zb1zMvzSYf92YXP4FEzV//nzh7t27giAIQmJiohAcHCx5jVu3bgm3bt0SAgMDhZ9//lm4efOmsHfvXmHt2rWS1xIEQZg+fbqQnZ0tCIIgpKamCv7+/rLUuXHjhvDTTz8JP/74o/Dnn3/KUuNxPj4+JR57e3vLWu/GjRvC9evXZa0hN5VKVe5/xPzrg/mv/Jj/p2P+dcf8V36Gyr/JnUEoduPGDdSvXx8A4OzsjCtXrkheo3jq9n///RcLFiwAADg5OcHb21vyWkDRTVHFM0I6Ojrixo0bktfYsGEDfvvtN7z++uu4ePEi6tSpg/Xr18PX1xetW7eWvB5Q1GFnZ2fDxsYG+fn5SE1NlXT7W7duxd69e2W/cehxJ0+exHfffVdiKLpdu3ZJtv2yPlW6fv06mjVrhvDwcMnqVFXMv26Yf2kw/8bF/OuG+ZeGyeRf0najEpk6darw448/CllZWcKvv/4qeHp6ylbL09NTuHnzpiAIgnD//n1hwIABstSZO3eusG7dOiE2NlbYtm2bMG7cOMlrDBkyRCgsLBQEQRDUarUwZcoUISMjQ/Dy8pK8VrHff/9dGDhwoDB58mThgw8+EA4ePCjp9ov/PVJSUoTXX39dyMvLEwRBEEaMGCFpnSdr3r59W/j888+Fv//+WwgLC5OljqE+VapqmH/dMP/S1WT+jYf51w3zL11NU8i/yZ5BCA4OxsaNG/HDDz+gUaNGWLlypWy1Fi1ahAULFiAvLw+FhYWYNWuWLHUCAwOxf/9+7N69G40aNcLq1aslr1GtWjXk5+ejRo0ayMzMRGZmJuzs7FBQUCB5rWKdO3fGvn37kJaWBjs7O5ibm0u6fUPdOPQ4GxsbNGzYEIWFhXjllVcQEhKCcePGSV7HEJ8qVUXMv26Yf2kw/8bF/OuG+ZeGqeTfZBuEmjVrYtq0aQap1axZM3z77bey1zE3N8dHH30ka42pU6di1KhRqFOnDu7du4dFixYBKJpNUW5yjU1s6BuHAKB79+5IT0+HQqHAwoULZRlHGgAaN26M9evXo0ePHoiKioK1tbUsdaoa5l83zL80mH/jYv51w/xLw1Tyb7IzKZN+0tLSZAvsi0QQBFy5cgVNmzaFlZWV5NsvLCzE/v37ceXKFTRq1AgeHh7iJwpEumL+pcH8U1XE/EujquefDQKVKSYmBt9//32JqdalHLrNkDZt2gQfHx9cuXIFgYGBUCgUsLCwwJw5c+Dq6ippLV9fX4wfPx5t2rSRdLtEhsT864b5J1PA/OvG1PKvMPYOUOW0ePFi9OvXDw4ODujTpw+aNGlikLr5+fmSb/P48eMAgJUrV2LVqlXYsWMHVq9ejeDgYMlr3bp1C//73/8wc+ZMREdHS759IkNg/nXD/JMpYP51Y2r5N9l7EB73559/wsLCAm5ubrLXun//PhwcHFCtWjVZ60RGRiInJwc9e/ZEjRo1JN++tbU1OnfujNOnT+Pdd9/Fnj17JK9RllOnTuHgwYNo1qwZfH19JdmmQqFAdnY2zM3N0aBBAwBA7dq1JZ+QBSi69nX+/Pm4c+cOvv32W3z22Wfo1q0bXn31VXTt2lWyOh4eHtBoNLCw+L8IC4IAMzMzSYdTMwXMf8Ux/7ph/isf5r/imH/dmFr+X4gGoU6dOjh27Bh+/PFHWWYEfFxCQgL27dsHBwcHWWu1a9cOv//+O9avX4/p06dLvv2WLVsiPT0dKpUKYWFhSEtLk7zG49RqNVJTU/Huu+/i3XffRXZ2tmTbnj17NmbNmoXGjRtj1qxZeP311xEZGYnXXntNshpPatiwIebNmwe1Wo1Tp07h+PHjkh4gvL29cfPmTfj4+Ei2TVPF/Fcc868f5r/yYP4rjvnXj8nkX9JBUyuJtLQ0cWzYYufPn5e8TlxcnOTbfJrMzEzhq6++EpYtWyaoVCqDzAaYn58vHDlyRLh3755sNfbv3y+MGjVK+OCDD4T8/Hzhiy++kLxGQUGBcPz4cWHz5s3C1q1bhejoaMlrCIIgzJs3T5btPqmwsFDYtWuXQWpVNcy/dJj/imH+jY/5lw7zXzGmln+TaxDWr18vDBkyRJgwYUKJySlGjhwpea0uXboI06ZNE65evSr5tssyYcIE4eTJk8Lw4cMFQRCEiRMnylbLkAejYcOGCYIgiJPZmMJU67///rv4dUFBgWwHJCqJ+ZcG868f5t84mH9pMP/6MZX8m9xNyr/88gt2796NdevWwdraGr/88guAouuzpNaiRQv4+/tj+/btmDRpEo4dOwa1Wi15nWL5+fno0aOHOJHI4yMMSG327Nl45ZVXEBMTA6VSKesIBmZmZigsLISZmRmAojGKpbRlyxb069cPEydOxIkTJ7B48WKsXbsWW7ZskbTO40JDQ8WvLSwsSjyW0pgxY8SvNRqNZNdtVlXMvzSYf/0w/8bB/EuD+dePqeTf5O5BeHys2eHDh2PRokVo2bKl+MMnJTMzM9SrVw+BgYFITU3F/v37sXHjRiiVSnz33XeS16tVqxaOHz8OrVaLixcvyjojYPHBaNOmTQDkPRj5+PjA29sbN27cwMSJEzF48GBJt//DDz/gxx9/xP379zFo0CAcPXoUlpaW8PT0xOjRoyWtVezJX0hyff8KCwvFry0sLJCeni5LnaqC+ZcG868f5t84mH9pMP/6MZX8m1yDMGzYMPzzzz945ZVXABR1wkuWLEFcXJzktR7/IahVqxbGjRuHcePGITMzU/JaALBkyRKEhYWhRo0a+OWXX7B8+XJZ6gCGPRj16tULnTt3RlJSEpycnCSfoMUYU6336dMHn376Kd577z2cOnUKHTt2lKWOo6MjTp8+jTfeeAOXLl2CUqmUpU5VwfxLg/nXD/NvHMy/NJh//ZhM/o12cZNMVq9eLQiCIERERMheKyoqSvYaZbl69aoQGRkpa42cnBzh888/F8aNGycEBwcLqampktc4d+6cIAiCkJ6eLixZskQYPXq0sGzZMiEjI0PSOj/88IOQk5MjCIIgvo/s7GxhwYIFktZ50h9//CFs2rRJ+PXXX2WrkZ6eLsyZM0cYOnSoMHXqVOHWrVuy1aoKmH9pMP/6Y/4Nj/mXBvOvP1PIv8nNpDxo0CBMnDgRa9euxaxZs0o89/rrr8tSc/bs2QgJCQFQdB1YcHAwFi5cKNn2IyIisHnzZlhbW2PQoEE4d+6c2BUvWLBAsjoAcO3aNbRo0ULSbZZn+PDh2LFjB6ZPn44+ffrgrbfewvnz57Fnzx589dVXstXVarVQKOS7/ebKlSuwtbWFk5MTduzYgTt37sDb25tT1xsA868f5l9/zL/xMP/6Yf71Z0r5N7lLjIKDg3H8+HFkZ2fjr7/+KvGcXAeIe/fuiV9bWFggPj5e0u3v2LED+/btQ05ODj788EOcOHECCoUCw4cPl7QOAIwcORLdunXDxIkT0bJlS8m3/7ji6+cePnyI9957DwDQo0cPbNy4UZZ6p0+fRlhYGNLT07Fv3z7s3bsXI0aMkLRGUFAQMjIykJOTA1tbW7Rt2xZt27bFnDlzsH79eklrUWnMv36Yf/0w/8bF/OuH+dePqeXf5BqEli1bomXLlnBzc5PtgPCkGjVqIC4uDi1btsSNGzeg1Wol3X61atWgUqmQm5uLgoICaDQaKJVKyesA/zcyw1dffYUHDx5g0KBBePPNN2W5tnXo0KGYN28eXnvtNezYsQM9evTAyZMnZeu0v/nmG2zduhXe3t6oXr06Tpw4IfkBIjY2FuHh4dBqtejbt694nej27dslrTN//nzk5eWVWCb8/5kU5RxxorJj/vXD/OuH+Tcu5l8/zL9+TC3/Jtcg3L17F6Ghobh+/TqCgoLg4uKCd955B//9739lqzl//nwEBAQgOzsbCoVC8tN+U6dOxYQJE2BlZYWVK1di6tSpsLCwQI8ePSStAxh2ZIaBAwfCzc0Ne/fuRUxMDM6ePYv27dtj2bJlktYpZmZmhmrVqsk2nBoAWFpa4ty5c8jIyEB+fj5SUlJga2uLgoICSeu4uLjA3NwcvXv3lnS7VR3zrx/mXz/Mv3Ex//ph/vVjavk3uXsQvLy8MGnSJLi7uyMqKgp//PEH7OzscPPmTfj5+Rl79ySRlpaG9PR0uLi4SL7tkSNHYtu2baWWZ2Zmitc9VlV79uzBb7/9hri4OHTp0gX169fHxx9/LGmNlJQUfPvtt6hZsyaGDBmCuXPn4uHDh5g2bRp69uwpWZ2cnBx88cUXmDt3rmTbNAXMv36Yf/0w/8bF/OuH+dePqeXf5BqEJ3/AR48ejS1btog3xEgpISEBK1asQFZWFszNzaFQKFCvXj3MmjUL9erVk6zO+fPn8dprryEjIwNr165FQkICWrZsiUmTJkke2osXL8o2JNeTLly4gLCwMLRs2RLDhg3DjBkzIAgCZs6cCXd3d1lqJiUl4erVq3B2dkarVq1kqUHGw/zrh/mnqoz51w/zTyVIOiZSJTBnzhzh22+/FWJjY4XQ0FAhODhYEARB8PDwkLzWsGHDhGvXrpVYdv36dWH8+PGS1xEEQZg2bZrw888/C/n5+cLJkyeFyZMnS1pHEAQhPj5e/Fqj0Qg7duwQduzYIajVaslrDR48WLh7965w9uxZ4b333hPu3Lkj5OTkCCNHjpS81pOKfy7kcvr0aWHAgAGCh4eH4OnpKVy5ckXyGjExMSX+vQRBEA4ePCh5naqE+dcP8y8N5t84mH/9MP/SMJX8m9w9CIGBgdi7dy/27NmDli1birPyLV26VPJa5ubmaN68eYllzZo1k/zaNkPe7R8QECBeaxgSEoIaNWrA3t4eCxculPzawBo1aqB+/fqoX78+rKys0KBBA0m3X+z111+Hg4MDrK2txcltkpOTER0djV27dslSc/Xq1di8eTPs7e1x+/ZtzJ49W9IblZYuXYoHDx7Azs4O1atXx7x58wAAu3fvRt++fSWrU9Uw//ph/qXB/BsH868f5l8appJ/k2sQLCws4OHhIT7Ozc2FVquV5Xq9Tp06YeHChfjggw/g6OiIzMxMHD58uNRBQ1+Gvtu/WExMjHhaduTIkZJvv02bNsjNzUWNGjXw6aefAiia4r34JiKpbNy4EZs2bcIrr7wCLy8vKBQKzJgxA6tXr5a0zuMcHBxgb28PALLM3vj333+LB7djx45h586dGDZsWKkp3l80zL90mH/dMf/GwfxLh/nXnank3+QahEOHDmHz5s1wdnaGl5cXgoKCYGFhgWHDhuGDDz6QtNYnn3yCqKgonDlzBqmpqbCxsUG3bt0kvRkFKH23/7lz52S72z8pKQnLly+HjY0NcnNzxeXFn2JI6fGJbLp16wagaEi3devWSVqnVatWWLlyJX799VdMnDgRfn5+kh+EiiUlJQEAOnTogPDwcHTr1g2XL1+WfEzpx4ede/vtt/HZZ58hKipKtvdVVTD/+mH+9cP8Gxfzrx/mXz+mln+Tu0l54MCB2LFjB27fvo1x48bhwIEDqFmzJkaPHl3m3flVzYMHD5CcnIymTZvK8gnCvXv3kJWVhaysLOTn5+P1119HYWEhDh8+LNupa7lnonzcgwcPsHjxYqSlpWHnzp2Sb3/OnDnlPiflAf3ChQuwtbWFq6srgKLvW2hoKE6ePImDBw9KVqeqYf71w/zrh/k3LuZfP8y/fkwt/yZ3BsHW1haWlpZwcXFBrVq1ZB2aS61Wl/uclBOLzJw5E6tWrUJERAR2796NV199FV999RX69+8v+fjOxdcE/vHHH+JEM4Ig4KWXXpK0zuPknonycY6OjliwYAFSU1Nl2f6TB4HCwkKoVCrUqFFD0jpdu3Yt8djCwgK9evUST9W+qJh//TD/+mH+jYv51w/zrx9Ty7/JNQg9evQQr2sLCgoCUDQhho2NjeS1hgwZAqVSCUtLS3EWu+L/SzmpyJ07dwAA33//Pb799ltUr14dhYWFGDlypGwTwISGhoo31VhYWCA0NBSbN2+WpZbcM1EuX74c/v7+OHPmDFauXImmTZvi9u3b8PX1Rffu3SWtdfXqVYSGhqJWrVoYPXo0lixZgtzcXHh4eIg3zElh9+7dJR4LgoB9+/Zh8ODBGDp0qGR1qhrmXxrMv26Yf+Ni/qXB/OvG1PJvcg3CmDFjxK9btGgBAKhZsya+/vpryWvNnj0bFy5cwPTp0yXf9uNq1aqF69evo27dulCpVKhevTrUajU0Go1sNZ+88iwnJ0e2WnLPRBkTEwMAWLduHbZu3Qo7Ozvk5eVh7Nixkh8gAgMDsXz5cqSlpWH06NH4+eefUaNGDXh6ekp6gDh9+jSuX78OLy8v8dMJMzMzVK9eXbIaVRHzLw3mXzfMv3Ex/9Jg/nVjavk3uQbhwoUL4umXR48e4ZtvvoGZmRnGjx8PW1tbSWt169atxI08cgkMDMTKlSuRl5cHDw8PtGvXDtevX8fEiRNlq9mnTx98+umneO+993Dq1ClZJ09xcnLChg0bZNu+paUlUlJSYGNjAysrKwBA9erVZTnAmpubo3HjxuLQbcU/c9WqVZO0ztq1a3H58mWsW7cOAwcOxNtvv43Tp0+jf//+ktapaph/aTD/umH+jYv5lwbzrxtTy7/J3aTs5eUlnt6bN28e2rdvDwcHB0RERGDNmjWy1pbrerNiWVlZuHnzJszNzeHs7Cz7p0VRUVG4fPkymjRpgl69ekm+/U2bNsHHxwdXrlxBYGAgFAoFLCws4O/vj9atW0tW58aNG1i5ciWsrKxw9+5ddO3aFRcuXMD777+PYcOGSVYHALZs2YLjx48DADp27IjCwkLUqlULly9flmVYtcLCQqxduxb3799HZmYm1q5dK3mNqoT5lw7zX3HMv3Ex/9Jh/ivO1PJv0g3CiBEjxOvoRo0aha1bt0paq7zrzYYOHYqPPvpIsjpPXm/2OLmvN01ISAAAWcaRHj58OHbs2IExY8Zg6dKlaNSoER4+fIjp06fLMuJEXFwckpOTYW5ujjZt2qBevXqS1wAgniq1trZGZGQkbt++jYEDB0o+FvLjoqKi8MMPPyAwMFC2GlUB8y8t5r/imH/jYf6lxfxXnCnl3+QuMYqPj8fUqVNhY2ODjIwMcfnTRhzQ1dOuN5PyAFE8IsLZs2dhY2ODNm3a4Pfff5flxisfHx9s2rQJQNFNUT///DNq1qyJDh06lLi+UwoKhQLZ2dkwNzcXZ1GsXbu2LKf+/v77b1hZWeHdd98Vlx06dEiWoduuXLmCmJgYFBYWolGjRujfv7/kB4eCggL8+OOPJepMmDBB0hpVEfOvH+Zff8y/8TD/+mH+9WdK+Te5BuHs2bPIyclBdna2eGNNYWGhLDcSGep6swEDBgAo+oFeuXIlgKLxnsePHy9pHaDoB69YREQENm3aBKVSiREjRkh+gJg9ezZmzZqFxo0bY9asWXj99dcRGRmJ1157TdI6hpqWHACCg4ORkZGBnj174sKFC0hNTcXPP/+M4cOHS3pD1Jw5c/DSSy9hwIABOH/+PHJycvDll1+ie/fu+PDDDyWrU9Uw//ph/vXD/BsX868f5l8/ppZ/k2sQAMDa2hrW1tbiY3Nzc3Tp0kXyOr179xanIP/ggw+watUq1KpVC3Xq1JG8FlB0DaJarYZSqYRWq8WDBw8kr5Gamopff/0Vtra2KCgoEK9zNDc3l7yWm5sb1q5di1OnTiE5ORnZ2dnw9vaGm5ubpHUMNS05UDRiQvEELO+//z4mTpyIL774AmPGjJH0AHHv3j189tlnAIq+j+PGjcP69esxfPjwF/oPBID51wfzrx/m3/iYf90x//oxtfybZINgKKNHj8agQYNKXW8WHBwsSz1vb294eXnBzc0Nf//9tyy/CMaPH487d+7g6tWr4kQphYWFaNu2reS1iqcld3Z2hrOzc4nljz/Wl6GmJS+ulZKSgnr16iEhIQEajQbVq1eX/GBUo0YNxMbGwtXVFefOnYOlpSUUCoVsU8hTacy/fph/3TH/xsf864f5152h8m9yNyl7eHhAo9HAwuL/ep/iyUuKu0ipaTQaHDx4EHfv3oWrqyt69uwpSx2g6AaYpKQk1K9fH3Xr1pWtjiEUT0uekpKCjIwMtGjRAtHR0WjWrJmkI04YalpyoOhGqGXLliE/Px9KpRIBAQFwdnbG5s2b4e3tLVmde/fuYeXKlbh9+zYaNWqEOXPmoHbt2vjxxx/Rr18/yepUNcx/1cH86475LxvzX3Uw/7ozVP5NrkH45ZdfcPPmTfj4+Bis5ieffILmzZvDzc0NkZGRsLCwEH/4pTR79myEhIQAKPohDw4OxsKFCyWtMWPGjHK70FWrVklaq9ikSZPw5Zdfolq1asjPz4efnx+++OILWWqp1WqkpqaKN0WRaWH+9cP8U1XG/OuH+afHmdwlRm+//Ta+//57g9Z88OCB+AP95ptvYvjw4bLUuXfvnvi1hYUF4uPjJa8xc+ZMAMDmzZvRuXNntGnTBhcuXChRW2qZmZnijV3Fk5rI4cCBA4iIiEBqair27t2L9evXw9fXV5Zav/32G1avXo3q1avDwsIC8+bNQ6tWrWSpRf+H+dcP8y8N5t84mH/9MP/SMJX8m1yDoFAoZB8b+EmNGjVCbm4uatSoAbVaLdv4ujVq1EBcXBxatmyJGzduQKvVSl6jUaNGAIB///1XnPLcyclJ0tNjT+rUqRMWLlyIN998ExcvXhT3QWrff/89duzYgZEjR6J69eqIjo6WpQ4ArF69Gps3b4a9vT1u376N2bNni2NyS2H+/PnIy8srsaz4VLpcn/RUBcy/fph/aTD/xsH864f5l4ap5N/kGoRiV65cwZdffomcnBxs3LgRJ06cwHvvvSdpjeLTcTk5Ofjwww/h5uaGuLg41K9fX9I6xebPn4+AgABxIo7iAMtBrVbj1q1bcHJywoMHD0qMKS21GTNm4Ny5c/jnn3/g5uZWYqxiKZmZmaGwsFA8hfro0SNZ6gCAg4MD7O3tARQddKUeB9nFxQXm5ubo3bu3pNs1Fcy/fph//TD/xsX864f514+p5N/k7kEoNnLkSKxduxZTpkzBtm3bMH78eISFhUla4/bt2+U+J1cXbCjx8fEICgpCXl4eCgsLMWPGDLi7u0te58qVK7C1tYWTkxN27NiBO3fuwNvbG46OjpLX+vXXX7F161YkJyejVatW6N27t6QT2gD/NzLDoUOHYG9vj27duuHy5cu4du0aZs+eLVmdnJwcfPHFF5g7d65k2zQlzL9+mH/dMP+VA/OvH+ZfN6aWf5M9gwAAdnZ2snaLNWvWhJ2dHQDg6NGjiI+PR8uWLdGrVy9J6xjjxqFmzZrh22+/BSD9sGPFgoKCkJGRgZycHNja2qJt27Zo27Yt5syZg/Xr10ter1evXujcuTOSkpLg5OQky0Ho8V9Ct2/fxj///CN5DQCIjY3F3LlzkZ6eDgcHB1lqVHXMv+6Yf90w/5UH86875l83ppZ/kz2DsHbtWmRnZ+Ps2bN4//33ce/ePQQEBEhaY/jw4dixYwdCQkKgVqvx5ptv4vfff4dKpRJn65NC8ScVZd049PHHH0tWByi6ueZJYWFhGD9+vDguslQ8PT0RHh4OrVaLvn374ueffwYAeHl54bvvvpO0FgDcunULhw4dEmfYBIoOvlXR4MGDsXfvXtm+V1Ud868b5r9qYP6fjvnXDfNfNRgq/yZ7BmHKlCk4d+4c6tSpgyZNmmDSpEmS1yi+Sejy5csIDw8HUDSKQfHsilIx5I1Dq1evxqNHj9CvXz/xU4v09HT89ddfkh8gLC0tce7cOWRkZCA/Px8pKSniDI5y+PTTT+Hh4YFz586hVatWssxEefXqVSxfvhzZ2dm4ffs22rdvj3bt2sHHx6fEhC36evfddzFw4EAkJyfDw8MDgPzjfVclzL9umH/9MP+VA/OvG+ZfPyaXf4F0FhQUJOzbt0/47LPPhL///lsQBEGIi4sTPD09Zann6ekp3Lx5UxAEQbh//74wYMAAWer8/PPPwqRJk4SYmBhBEARh+vTpstS5d++esGzZMmHNmjVCSkqK4OPjI/z3v/8VTpw4IUs9Ly8vQRAEYdWqVYIgCMKECRMkrzF06FAhPj5eEARBSEpKEpYtWyacPHlSmDNnjuS1BKHoZ5CMg/nXD/OvP+bfeJh//TD/+pM7/yZ3BkGtVpf7nJQdHFA0E+CuXbtw/fp17N+/H7Vr10bDhg0RGBgoaZ1iixYtwoIFC8Qbh2bNmiVLnffeew9vvPEGli5dikaNGskynBoA1KtXD/7+/uLjjRs3ylKnWK1atZCeno6cnBz89NNPT73JTFfVqlWDi4sLAKBJkyb4559/4O/vL/k1lSEhIfj444/LvEkpKioKqamp6NOnj6Q1qwLmX3/Mv+6Yf+Ni/vXH/OvO1PJvcvcg9O/fH0qlEpaWluIpl+L/y3mtVnENOXz++eeYPn06fvjhB3z44Yey1CjPDz/8gEOHDsly05ChTsc9KS0tDREREXB3d5d88pKVK1dCrVaja9euOHbsGJo0aYKJEyeK16tKJTk5GWFhYTA3N0ezZs1gZWWFlJQUJCYmokOHDvD09JTt57EyY/6lxfxXDPNvXMy/tJj/ijG1/Jtcg3D27FlcuHAB06dPl71WQkICVqxYgaysLJibm0OhUKBevXqYNWuWpJOlDBo0CBMnTsTatWtLfWog9XWBISEhmDx5MmrWrFnqOak/mfLw8EBQUBBcXFzw77//YteuXXB3d8eRI0cQHBwsSQ3AsO8JAE6fPo1r166hZcuW4r9PRkaGOC6ylFQqFZKSkpCXl4fatWvjpZdekrxGVcL864f51x/zbzzMv36Yf/2ZUv5N7hKjbt26ITc31yC1FixYgICAADRv3lxcFh8fj4ULF0racQcHB+P48ePIzs7GX3/9VeI5qQ8QQ4cOxbJly0p1pklJSWjfvj08PT0lq2Wo03GGfE/FB6M33nijxHJ7e3tZDkbVq1evklO4y4X51w/zrx/m37iYf/0w//oxtfyb3BkEQxo5ciS2bdtWavmIESMknVa72OnTp0v94MnFEJ9MGep0XDFDvCee+n9xMP/6Yf6pKmP+9cP8V34m2yD89ttvWL16NapXrw4LCwvMnTsXrq6uktb44osvkJqaig8++ACOjo7IzMzE4cOHUVBQgMWLF0taCwBiYmLw/ffflxjHV66JUgzFkKfjDImn/o2L+a8amH+SA/NfNTD/lZvJNggDBw7E5s2bYW9vj9u3b2P27NmydPVRUVE4c+YM0tLSYGNjg44dO6Jnz56ydImDBg2Cv78/jhw5gi5duiAuLg5Tp06VvI4hpaeno1q1aiWuD7xw4QK6du1qxL2iqo75rxqYf5ID8181MP+Vm8LYOyAXBwcHsQtt1KgRLC0tZalTWFiIGjVqoGHDhmjVqhW6du0q2ykka2trdO7cGTVq1MC7776L6OhoWeoYSlhYGCZOnIhPP/0UGzZsEJd/9dVXRtwrMgXMf+XH/JNcmP/Kj/mv/EyuQUhKSkJSUhI6dOiA8PBwJCYm4n//+x9atmwpea3g4GDs27cPjRo1wp07d3D58mXMmjULZ86ckbwWALRs2RLp6elQqVQICwtDWlqaLHUM5ZdffsHu3buxbt06WFtb45dffgFQNGQckS6Y/6qD+SepMf9VB/Nf+ZncKEZhYWHi17dv38Y///wjW62YmBjs3LkTAPD+++9j4sSJ+OKLLzBmzBh0795dsjpRUVHo1KkTJk+eDAcHB8yYMQORkZH45ptvJKthDFZWVuLXw4cPx6JFi9CyZcsqdRMPVS7Mf9XB/JPUmP+qg/mvAmSdp9nEeXl5Cffu3RMEQRDi4+MFHx8fQRAEwcPDQ9I6gwYNEgRBEEaOHCnpdo3t0KFD4hT1giAIjx49Evz8/IQuXboYca+Ing/zrx/mn6oy5l8/zH/lZ3I3KRtq8hIAiIuLw7Jly5Cfnw+lUomAgAA4Oztj8+bN8Pb2lqxOWFgYDh8+jOTkZHHMZeH/z9y4a9cuyeoQVXXMP9GLi/knkpBR2xMZDBs2TLh27VqJZdevXxfGjx9vpD2STlBQkLF3QVK3bt0SAgIChJUrVwr3798Xl/v5+Rlxr6gqY/6rDuafpMb8Vx3Mf+Vncjcpm5ubl5jZEACaNWuGR48eSV7r9u3bWLJkCT777DM8ePBAXO7v7y9pnZCQEOTk5GDu3LmlnouKisKRI0ckrWco/v7+6NGjB3r37o0lS5YgKysLQNH3lUgXzH/VwfyT1Jj/qoP5r/xM7iblTp06YeHChaUmL3nyoCEFf39/jB07Fra2tliyZAmWLl0KW1tbyX/Ahw4diuDg4KfOzldV9ejRAwDQsGFDrFq1CgEBAbxJiXTG/FctzD9JifmvWpj/ys3kGoRPPvlEnLwkNTUVNjY26NatG3r27ClLPUP8gL/88ssICgoqMTvfa6+9VmVn5ytWp04dPHjwAHXq1EG9evXw1ltvYeHChVV++DYyHua/6mD+SWrMf9XB/Fd+JtcghISEYPLkyejUqVOp56KiopCamoo+ffpIUsvQP+DVq1dHq1atZNm2MQQEBCAvL0983LNnTzRo0ACNGzc24l5RVcb8Vx3MP0mN+a86mP/Kz+RGMUpOTkZYWNhTT8dJ1eFnZ2cjLy8PdevWFZfFxcXh9OnTGDt2rCQ1TFnxwfzxadaLSX0wpxcD8191MP8kNea/6mD+Kz+TaxCKPX46rnbt2rKcjuMPuH7KO5gnJSWhffv2kh7M6cXC/Fd+zD/Jhfmv/Jj/ys9kGwRD4A+4NAxxMCeSGvMvDeafqiLmXxrMf+XFBkEC/AEnenEx/0QvLuafTBUbBCIiIiIiEpncRGlERERERKQ7NggmRBAE+Pr6wsPDA9nZ2ViyZAmGDh2KxMREnba3YsWKMpcPGTLEKPtz9epVcbZFIiqJ+Sd6cTH/JDWTmwfhRXbv3j2o1Wrs2rULQNFIChEREc98nSAIZd5M5efnV6n2Z8uWLRg3bhxsbW312i8iU8T8E724mH+SGu9BqMK++uornDlzBlqtFm3btkV0dDRu3ryJbt26QavVIjIyEm3btsXWrVuxZs0aXLhwAYIgYM6cOWjTpg1GjhyJN954A3/88Qc2bNhQavtDhgzBnj178OjRI8ydOxfp6el4+eWXceXKFezfv/+p+zJv3jwMGTJEsv35/vvvERoaigYNGsDLywtbt27F3r17YWZmhu+//x4ajQYPHz5EXl4e4uLikJqaCi8vLwwcOBAPHjzAwoULkZOTA0dHR4SEhECpVMr6b0MkN+af+acXF/PP/MtOoCrpt99+E+bMmSNotVpBEARh8eLFwnfffSdMmzZNXOejjz4SBEEQzpw5IyxdulQQBEFIT08Xxo8fLwiCIHh6egqnT58ut0bx61evXi1EREQIgiAId+7cEd56661n7svx48eFmzdvSro/fn5+Qnx8vCAIgrBy5Urh7NmzgiAIwujRo4WcnBzhyy+/FIKDgwVBEIT8/Hyhf//+Ql5envDpp58K//zzjyAIghAeHi4cOHCg3BpEVQHzz/zTi4v5Z/4NgZcYVVGxsbHo2bOneCquW7duSE5OLnPdf/75B+fPn8fIkSMBAIWFheJzHTp0eGatK1euwNvbGwDQoEED1KpV65n7kpiYiBYtWsiyPwAwYsQIfP7557CxsUHLli1Ro0YNsTZQNC39yy+/jPT0dMTFxWHZsmUAioake++9956rBlFlxfwz//TiYv6Zf0Ngg1BFNW/eHMePH8e7774LADh//jxatWpV5rrOzs5477338PHHHwMA8vLyxOcsLJ79I9CwYUNcvHgRvXr1QlJSEu7fvw8AOHfuHJo2bVrmvvTu3bvc7em6PwqFAgUFBQCKDlRarRabNm3CjBkzxHViYmLQo0cPZGdnIzk5GXXr1kWTJk0we/ZsODk5QavVQqPRPPM9E1VmzD/zTy8u5p/5NwSOYlRF9ejRAw4ODhg6dChGjhyJWrVqwd3dvcx1e/fujZSUFAwbNgxjx47FiRMnKlRr4sSJ2Lx5Mzw9PbFz5040aNAAALB37144ODiUuS/FnbyU+/Pmm29i+vTpOHz4MADggw8+QF5eXomJae7fvw8fHx/4+Phg5syZMDc3x/Tp0zF37lx4eXlh6tSpyMjIqND7J6psmH/mn15czD/zbwi8SZl0IggCgoKCMH/+fKPtw6JFi/Cf//wHr732GgBgzZo1aNeuHd58802j7RPRi4D5J3pxMf8vBl5iRAAgXg9YzM/PD23atCl3fTMzM1kPDs/aHw8PD7Rt21Y8OBCR7ph/ohcX809l4RkEIiIiIiIS8R4EIiIiIiISsUEgIiIiIiIRGwQiIiIiIhKxQSAiIiIiIhEbBCIiIiIiErFBICIiIiIi0f8Dq+oAOut33VYAAAAASUVORK5CYII=">
            <a:extLst>
              <a:ext uri="{FF2B5EF4-FFF2-40B4-BE49-F238E27FC236}">
                <a16:creationId xmlns:a16="http://schemas.microsoft.com/office/drawing/2014/main" id="{B451C295-5D8D-4AA4-A7E9-920BF0779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12589B-A824-4BC3-817B-8900FEF8AC7A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2-2)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주력 고객층이 선호하는 프로모션 파악</a:t>
            </a:r>
          </a:p>
        </p:txBody>
      </p:sp>
    </p:spTree>
    <p:extLst>
      <p:ext uri="{BB962C8B-B14F-4D97-AF65-F5344CB8AC3E}">
        <p14:creationId xmlns:p14="http://schemas.microsoft.com/office/powerpoint/2010/main" val="7131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CC8938-3A2F-4B92-A70F-5C4F78F9E61A}"/>
              </a:ext>
            </a:extLst>
          </p:cNvPr>
          <p:cNvSpPr/>
          <p:nvPr/>
        </p:nvSpPr>
        <p:spPr>
          <a:xfrm flipV="1">
            <a:off x="0" y="0"/>
            <a:ext cx="5978358" cy="6858000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2-3)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신규 고객이 선호하는 프로모션 파악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430" y="1657661"/>
            <a:ext cx="436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고객 유치를 위해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고객이 선호하는 프로모션이 있다면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6623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52" y="4102082"/>
            <a:ext cx="2285714" cy="22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4001" y="5222239"/>
            <a:ext cx="42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일자 최근에 가까울 때</a:t>
            </a:r>
            <a:endParaRPr lang="en-US" altLang="ko-KR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 횟수</a:t>
            </a: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프로모션 참여 빈도 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001" y="2985547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일자가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프로모션 참여와 거래 빈도에 영향을 주는가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0487" y="2368148"/>
            <a:ext cx="553243" cy="5532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58" y="0"/>
            <a:ext cx="6184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20643"/>
              </p:ext>
            </p:extLst>
          </p:nvPr>
        </p:nvGraphicFramePr>
        <p:xfrm>
          <a:off x="382958" y="2342989"/>
          <a:ext cx="1168508" cy="39663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68508">
                  <a:extLst>
                    <a:ext uri="{9D8B030D-6E8A-4147-A177-3AD203B41FA5}">
                      <a16:colId xmlns:a16="http://schemas.microsoft.com/office/drawing/2014/main" val="3437135557"/>
                    </a:ext>
                  </a:extLst>
                </a:gridCol>
              </a:tblGrid>
              <a:tr h="442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event</a:t>
                      </a:r>
                      <a:r>
                        <a:rPr lang="en-US" altLang="ko-KR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3689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ae264e3637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4906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4d5c57ea9a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7577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9b98b8c7a3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77750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0b1e1539f2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241646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2298d6c36e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11452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fafdcd668e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63045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f19421c1d4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108178"/>
                  </a:ext>
                </a:extLst>
              </a:tr>
              <a:tr h="440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2906b810c7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242199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2-3)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신규 고객이 선호하는 프로모션 파악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AC211B-C21D-4513-89D0-5A2CEF39DD4C}"/>
              </a:ext>
            </a:extLst>
          </p:cNvPr>
          <p:cNvCxnSpPr>
            <a:cxnSpLocks/>
          </p:cNvCxnSpPr>
          <p:nvPr/>
        </p:nvCxnSpPr>
        <p:spPr>
          <a:xfrm>
            <a:off x="3428833" y="1910835"/>
            <a:ext cx="8549807" cy="18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B660F-9ECD-4642-9294-9B36C75C6539}"/>
              </a:ext>
            </a:extLst>
          </p:cNvPr>
          <p:cNvSpPr txBox="1"/>
          <p:nvPr/>
        </p:nvSpPr>
        <p:spPr>
          <a:xfrm>
            <a:off x="5326936" y="894218"/>
            <a:ext cx="49285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멤버십 가입 고객의 프로모션 선호도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(2018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기준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90276"/>
              </p:ext>
            </p:extLst>
          </p:nvPr>
        </p:nvGraphicFramePr>
        <p:xfrm>
          <a:off x="2308745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1236544099"/>
              </p:ext>
            </p:extLst>
          </p:nvPr>
        </p:nvGraphicFramePr>
        <p:xfrm>
          <a:off x="4097719" y="1929632"/>
          <a:ext cx="4539794" cy="4947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9" name="꺾인 연결선 58"/>
          <p:cNvCxnSpPr>
            <a:stCxn id="44" idx="3"/>
          </p:cNvCxnSpPr>
          <p:nvPr/>
        </p:nvCxnSpPr>
        <p:spPr>
          <a:xfrm flipV="1">
            <a:off x="3057349" y="2645923"/>
            <a:ext cx="3907007" cy="2566155"/>
          </a:xfrm>
          <a:prstGeom prst="bentConnector3">
            <a:avLst>
              <a:gd name="adj1" fmla="val 16637"/>
            </a:avLst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21258"/>
              </p:ext>
            </p:extLst>
          </p:nvPr>
        </p:nvGraphicFramePr>
        <p:xfrm>
          <a:off x="1560141" y="2342985"/>
          <a:ext cx="748604" cy="396637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48604">
                  <a:extLst>
                    <a:ext uri="{9D8B030D-6E8A-4147-A177-3AD203B41FA5}">
                      <a16:colId xmlns:a16="http://schemas.microsoft.com/office/drawing/2014/main" val="3198803641"/>
                    </a:ext>
                  </a:extLst>
                </a:gridCol>
              </a:tblGrid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861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923596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78681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683432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909843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787219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326727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BOGO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41268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discount</a:t>
                      </a:r>
                      <a:endParaRPr lang="ko-KR" altLang="en-US" sz="1400" spc="-1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238465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82958" y="4562267"/>
            <a:ext cx="2674391" cy="407971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82958" y="5008094"/>
            <a:ext cx="2674391" cy="40796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42" idx="3"/>
          </p:cNvCxnSpPr>
          <p:nvPr/>
        </p:nvCxnSpPr>
        <p:spPr>
          <a:xfrm flipV="1">
            <a:off x="3057349" y="2802341"/>
            <a:ext cx="3462877" cy="1963912"/>
          </a:xfrm>
          <a:prstGeom prst="bentConnector3">
            <a:avLst>
              <a:gd name="adj1" fmla="val 18819"/>
            </a:avLst>
          </a:prstGeom>
          <a:ln w="381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오른쪽 대괄호 34"/>
          <p:cNvSpPr/>
          <p:nvPr/>
        </p:nvSpPr>
        <p:spPr>
          <a:xfrm>
            <a:off x="8473356" y="2733718"/>
            <a:ext cx="465715" cy="690960"/>
          </a:xfrm>
          <a:prstGeom prst="rightBracket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569419" y="3926082"/>
            <a:ext cx="2973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200~250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선호도 차이</a:t>
            </a:r>
          </a:p>
        </p:txBody>
      </p:sp>
    </p:spTree>
    <p:extLst>
      <p:ext uri="{BB962C8B-B14F-4D97-AF65-F5344CB8AC3E}">
        <p14:creationId xmlns:p14="http://schemas.microsoft.com/office/powerpoint/2010/main" val="25418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35" grpId="0" animBg="1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"/>
          <a:stretch/>
        </p:blipFill>
        <p:spPr bwMode="auto">
          <a:xfrm>
            <a:off x="584934" y="2136060"/>
            <a:ext cx="6442515" cy="35959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B0FEA-F6FF-43FE-85D0-DF691C3CBA62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9AE69-2C7C-4C00-BAAC-EB3F29CCAE03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2-3)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신규 고객이 선호하는 프로모션 파악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736E2-905E-4EA2-8736-E75A5314311F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D00076-4957-451F-8970-176B6A86806D}"/>
              </a:ext>
            </a:extLst>
          </p:cNvPr>
          <p:cNvSpPr/>
          <p:nvPr/>
        </p:nvSpPr>
        <p:spPr>
          <a:xfrm>
            <a:off x="584934" y="2479692"/>
            <a:ext cx="6435117" cy="734429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97002-CFE6-43E7-AEB7-D5F1FD46DC7F}"/>
              </a:ext>
            </a:extLst>
          </p:cNvPr>
          <p:cNvSpPr txBox="1"/>
          <p:nvPr/>
        </p:nvSpPr>
        <p:spPr>
          <a:xfrm>
            <a:off x="7266340" y="3940006"/>
            <a:ext cx="444724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sz="1800" dirty="0"/>
              <a:t>신규 고객 또한 </a:t>
            </a:r>
            <a:r>
              <a:rPr lang="en-US" altLang="ko-KR" sz="1800" dirty="0"/>
              <a:t>discount </a:t>
            </a:r>
            <a:r>
              <a:rPr lang="ko-KR" altLang="en-US" sz="1800" dirty="0"/>
              <a:t>프로모션을 선호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fafdcd668e</a:t>
            </a:r>
            <a:r>
              <a:rPr lang="ko-KR" altLang="en-US" sz="1800" dirty="0"/>
              <a:t> 와 </a:t>
            </a:r>
            <a:r>
              <a:rPr lang="en-US" altLang="ko-KR" sz="1800" dirty="0"/>
              <a:t>2298d6c36e </a:t>
            </a:r>
            <a:r>
              <a:rPr lang="ko-KR" altLang="en-US" sz="1800" dirty="0"/>
              <a:t>프로모션의 참여율이 가장 높다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16618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158-D7BA-4557-ABA5-D4C48E985E72}"/>
              </a:ext>
            </a:extLst>
          </p:cNvPr>
          <p:cNvSpPr/>
          <p:nvPr/>
        </p:nvSpPr>
        <p:spPr>
          <a:xfrm>
            <a:off x="8981907" y="4556760"/>
            <a:ext cx="181102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1830" y="4436153"/>
            <a:ext cx="2631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선호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fafdcd668e[discount] 2298d6c36e[discount]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FC6F4-A3BC-47A7-87F6-E0D898EE0CA6}"/>
              </a:ext>
            </a:extLst>
          </p:cNvPr>
          <p:cNvSpPr/>
          <p:nvPr/>
        </p:nvSpPr>
        <p:spPr>
          <a:xfrm>
            <a:off x="5171440" y="4556760"/>
            <a:ext cx="181102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3762F7-5D83-44E1-AEAB-20F65024407F}"/>
              </a:ext>
            </a:extLst>
          </p:cNvPr>
          <p:cNvSpPr/>
          <p:nvPr/>
        </p:nvSpPr>
        <p:spPr>
          <a:xfrm>
            <a:off x="1513840" y="4556760"/>
            <a:ext cx="149352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3F098A-9FA6-4086-BA4E-6BC913ABBA63}"/>
              </a:ext>
            </a:extLst>
          </p:cNvPr>
          <p:cNvSpPr/>
          <p:nvPr/>
        </p:nvSpPr>
        <p:spPr>
          <a:xfrm>
            <a:off x="523658" y="2181288"/>
            <a:ext cx="3503735" cy="4361751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B05F19-F71A-4085-9569-48A4BFEBC37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3228E-D66C-46DF-A6F7-2DF9F3059C17}"/>
              </a:ext>
            </a:extLst>
          </p:cNvPr>
          <p:cNvSpPr txBox="1"/>
          <p:nvPr/>
        </p:nvSpPr>
        <p:spPr>
          <a:xfrm>
            <a:off x="436881" y="409891"/>
            <a:ext cx="171243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E4ACD-A504-4348-ADD7-56731775B50D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2544" y="607800"/>
            <a:ext cx="279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Santana-Black" panose="02000A03050000020004" pitchFamily="2" charset="-127"/>
                <a:ea typeface="Santana-Black" panose="02000A03050000020004" pitchFamily="2" charset="-127"/>
              </a:rPr>
              <a:t>DISCOUNT</a:t>
            </a:r>
          </a:p>
          <a:p>
            <a:r>
              <a:rPr lang="en-US" altLang="ko-KR" sz="3200" b="1" dirty="0">
                <a:latin typeface="Santana-Black" panose="02000A03050000020004" pitchFamily="2" charset="-127"/>
                <a:ea typeface="Santana-Black" panose="02000A03050000020004" pitchFamily="2" charset="-127"/>
              </a:rPr>
              <a:t>PROMOTION</a:t>
            </a:r>
            <a:endParaRPr lang="ko-KR" altLang="en-US" sz="3200" b="1" dirty="0">
              <a:latin typeface="Santana-Black" panose="02000A03050000020004" pitchFamily="2" charset="-127"/>
              <a:ea typeface="Santana-Black" panose="02000A0305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657" y="2181288"/>
            <a:ext cx="3503735" cy="367289"/>
          </a:xfrm>
          <a:prstGeom prst="rect">
            <a:avLst/>
          </a:prstGeom>
          <a:solidFill>
            <a:srgbClr val="0070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순수익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7783" y="2181288"/>
            <a:ext cx="3503731" cy="367289"/>
          </a:xfrm>
          <a:prstGeom prst="rect">
            <a:avLst/>
          </a:prstGeom>
          <a:solidFill>
            <a:srgbClr val="0070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주력 고객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64607" y="2181004"/>
            <a:ext cx="3503730" cy="367289"/>
          </a:xfrm>
          <a:prstGeom prst="rect">
            <a:avLst/>
          </a:prstGeom>
          <a:solidFill>
            <a:srgbClr val="0070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고객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139932-9C4C-480D-AA09-B8267E76E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46" y="3056641"/>
            <a:ext cx="932660" cy="9326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B0A3B4-A129-4A0D-B614-289058F49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94" y="3059195"/>
            <a:ext cx="932660" cy="9326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67A32E-F60A-48D4-A653-AAA732900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18" y="3059195"/>
            <a:ext cx="932660" cy="93266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6B19A57-D8AD-4726-A4FF-C46FFA6C9133}"/>
              </a:ext>
            </a:extLst>
          </p:cNvPr>
          <p:cNvSpPr/>
          <p:nvPr/>
        </p:nvSpPr>
        <p:spPr>
          <a:xfrm>
            <a:off x="4297784" y="2181288"/>
            <a:ext cx="3503733" cy="4361752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6F7E5D0-F0C6-4708-825D-EAC95640EBD5}"/>
              </a:ext>
            </a:extLst>
          </p:cNvPr>
          <p:cNvSpPr/>
          <p:nvPr/>
        </p:nvSpPr>
        <p:spPr>
          <a:xfrm>
            <a:off x="8164609" y="2178175"/>
            <a:ext cx="3503733" cy="4361752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644A619-8D2E-4482-921C-681200259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97" y="720239"/>
            <a:ext cx="774622" cy="77946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5A5972-B2C2-486D-9AD3-F02AE1074816}"/>
              </a:ext>
            </a:extLst>
          </p:cNvPr>
          <p:cNvSpPr/>
          <p:nvPr/>
        </p:nvSpPr>
        <p:spPr>
          <a:xfrm>
            <a:off x="1184910" y="5686571"/>
            <a:ext cx="214503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6B1B10-69C7-49F7-B19A-E58ECFAEC875}"/>
              </a:ext>
            </a:extLst>
          </p:cNvPr>
          <p:cNvSpPr/>
          <p:nvPr/>
        </p:nvSpPr>
        <p:spPr>
          <a:xfrm>
            <a:off x="856250" y="6067571"/>
            <a:ext cx="278992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6DAB8F-49E4-46C5-A609-1D9F89FC9436}"/>
              </a:ext>
            </a:extLst>
          </p:cNvPr>
          <p:cNvSpPr/>
          <p:nvPr/>
        </p:nvSpPr>
        <p:spPr>
          <a:xfrm>
            <a:off x="4571588" y="5699329"/>
            <a:ext cx="3052222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C8A663-BF94-46A9-A87B-8BFD936502A7}"/>
              </a:ext>
            </a:extLst>
          </p:cNvPr>
          <p:cNvSpPr/>
          <p:nvPr/>
        </p:nvSpPr>
        <p:spPr>
          <a:xfrm>
            <a:off x="4529090" y="6067571"/>
            <a:ext cx="3148060" cy="137160"/>
          </a:xfrm>
          <a:prstGeom prst="rect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297786" y="4439266"/>
            <a:ext cx="3596534" cy="187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 선호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fafdcd668e[discount]</a:t>
            </a: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0b1e1539f2[discount] </a:t>
            </a: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순수익에 영향력을 강하게 행사하는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주력 고객을 위해서 위 프로모션을 추천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20" y="4439266"/>
            <a:ext cx="3238060" cy="187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전략 사용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0b1e1539f2[discount]</a:t>
            </a:r>
          </a:p>
          <a:p>
            <a:pPr algn="ctr"/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reward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증가시키더라도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difficulty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높히는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프로모션 추천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993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A73964-1BC0-4549-9FDA-F8BC5880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33568" b="28651"/>
          <a:stretch/>
        </p:blipFill>
        <p:spPr>
          <a:xfrm>
            <a:off x="5323457" y="6435845"/>
            <a:ext cx="1545086" cy="2583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E8CCC-83B2-417C-8DAA-CBEFD9974022}"/>
              </a:ext>
            </a:extLst>
          </p:cNvPr>
          <p:cNvSpPr txBox="1"/>
          <p:nvPr/>
        </p:nvSpPr>
        <p:spPr>
          <a:xfrm>
            <a:off x="6868543" y="3013501"/>
            <a:ext cx="468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 검정 </a:t>
            </a:r>
            <a:r>
              <a:rPr lang="ko-KR" altLang="en-US" sz="4800" dirty="0">
                <a:solidFill>
                  <a:schemeClr val="bg1"/>
                </a:solidFill>
              </a:rPr>
              <a:t>및</a:t>
            </a:r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9EAB6-5CD1-482C-9C7E-7FD2ABE587EC}"/>
              </a:ext>
            </a:extLst>
          </p:cNvPr>
          <p:cNvSpPr txBox="1"/>
          <p:nvPr/>
        </p:nvSpPr>
        <p:spPr>
          <a:xfrm>
            <a:off x="5701501" y="2875002"/>
            <a:ext cx="788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6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endParaRPr lang="ko-KR" altLang="en-US" sz="6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3DCBB-580B-40F6-B0AD-A52C6B933D4F}"/>
              </a:ext>
            </a:extLst>
          </p:cNvPr>
          <p:cNvSpPr txBox="1"/>
          <p:nvPr/>
        </p:nvSpPr>
        <p:spPr>
          <a:xfrm>
            <a:off x="6963022" y="3982998"/>
            <a:ext cx="2245653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가설 검정</a:t>
            </a:r>
            <a:endParaRPr lang="en-US" altLang="ko-KR" dirty="0"/>
          </a:p>
          <a:p>
            <a:r>
              <a:rPr lang="ko-KR" altLang="en-US" dirty="0"/>
              <a:t>최종결론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207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남성과 여성의 평균 소비 금액에 대한 검정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87B0A5-030E-4701-B438-AB33C036D5EE}"/>
              </a:ext>
            </a:extLst>
          </p:cNvPr>
          <p:cNvCxnSpPr>
            <a:cxnSpLocks/>
          </p:cNvCxnSpPr>
          <p:nvPr/>
        </p:nvCxnSpPr>
        <p:spPr>
          <a:xfrm>
            <a:off x="436881" y="1929632"/>
            <a:ext cx="521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2796" y="1375634"/>
            <a:ext cx="7093805" cy="11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남성과 여성의 평균 소비 금액은 차이가 없다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남성과 여성의 평균 소비 금액은 여성이 더 크다</a:t>
            </a:r>
          </a:p>
        </p:txBody>
      </p:sp>
      <p:graphicFrame>
        <p:nvGraphicFramePr>
          <p:cNvPr id="7" name="다이어그램 6"/>
          <p:cNvGraphicFramePr/>
          <p:nvPr/>
        </p:nvGraphicFramePr>
        <p:xfrm>
          <a:off x="436880" y="2612570"/>
          <a:ext cx="8128001" cy="243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6881" y="277226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t – test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조건 확인</a:t>
            </a:r>
          </a:p>
        </p:txBody>
      </p:sp>
      <p:graphicFrame>
        <p:nvGraphicFramePr>
          <p:cNvPr id="25" name="다이어그램 24"/>
          <p:cNvGraphicFramePr/>
          <p:nvPr/>
        </p:nvGraphicFramePr>
        <p:xfrm>
          <a:off x="436881" y="4426297"/>
          <a:ext cx="8128000" cy="243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36881" y="458599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t – test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실시</a:t>
            </a:r>
          </a:p>
        </p:txBody>
      </p:sp>
      <p:grpSp>
        <p:nvGrpSpPr>
          <p:cNvPr id="28" name="그룹 27"/>
          <p:cNvGrpSpPr/>
          <p:nvPr/>
        </p:nvGrpSpPr>
        <p:grpSpPr>
          <a:xfrm rot="9900000">
            <a:off x="4028200" y="4631763"/>
            <a:ext cx="1618025" cy="230176"/>
            <a:chOff x="2529239" y="1065126"/>
            <a:chExt cx="487156" cy="301449"/>
          </a:xfrm>
        </p:grpSpPr>
        <p:sp>
          <p:nvSpPr>
            <p:cNvPr id="29" name="오른쪽 화살표 28"/>
            <p:cNvSpPr/>
            <p:nvPr/>
          </p:nvSpPr>
          <p:spPr>
            <a:xfrm>
              <a:off x="2529239" y="1065126"/>
              <a:ext cx="487156" cy="3014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오른쪽 화살표 4"/>
            <p:cNvSpPr txBox="1"/>
            <p:nvPr/>
          </p:nvSpPr>
          <p:spPr>
            <a:xfrm>
              <a:off x="2529239" y="1125416"/>
              <a:ext cx="396721" cy="1808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800" kern="1200" dirty="0"/>
            </a:p>
          </p:txBody>
        </p:sp>
      </p:grpSp>
      <p:sp>
        <p:nvSpPr>
          <p:cNvPr id="15" name="한쪽 모서리가 잘린 사각형 14"/>
          <p:cNvSpPr/>
          <p:nvPr/>
        </p:nvSpPr>
        <p:spPr>
          <a:xfrm>
            <a:off x="6921184" y="4665213"/>
            <a:ext cx="4486415" cy="1953869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남성과 여성의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소비 금액 차이가 있다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6921184" y="2851486"/>
            <a:ext cx="1747328" cy="1619277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연속형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독립적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정규성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등분산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992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Graphic spid="25" grpId="0">
        <p:bldAsOne/>
      </p:bldGraphic>
      <p:bldP spid="26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2A3548-CA5C-4B04-84C9-BF74ADF43E27}"/>
              </a:ext>
            </a:extLst>
          </p:cNvPr>
          <p:cNvGrpSpPr/>
          <p:nvPr/>
        </p:nvGrpSpPr>
        <p:grpSpPr>
          <a:xfrm>
            <a:off x="1069885" y="2079811"/>
            <a:ext cx="10303239" cy="3882314"/>
            <a:chOff x="995082" y="2332137"/>
            <a:chExt cx="9227558" cy="3476992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01D2C0-2767-4636-8A84-6FAE5CDA4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 r="10672"/>
            <a:stretch/>
          </p:blipFill>
          <p:spPr>
            <a:xfrm>
              <a:off x="995082" y="2332137"/>
              <a:ext cx="9227558" cy="3476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619E06-6AFB-4536-B63C-E391BB20E373}"/>
                </a:ext>
              </a:extLst>
            </p:cNvPr>
            <p:cNvSpPr/>
            <p:nvPr/>
          </p:nvSpPr>
          <p:spPr>
            <a:xfrm>
              <a:off x="995082" y="4634753"/>
              <a:ext cx="1425389" cy="11743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74478A9-47C4-4C74-940E-BA0CFB73A647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4BBB9-16E5-4D0B-8D21-3E31E74813C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출처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302C1-E310-4A74-9C65-4798ECF1DC35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7D303-1303-4CEE-8504-327671BB6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630" y="1445924"/>
            <a:ext cx="1873989" cy="7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0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여성의 연령 별 평균 소비 금액 검정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87B0A5-030E-4701-B438-AB33C036D5EE}"/>
              </a:ext>
            </a:extLst>
          </p:cNvPr>
          <p:cNvCxnSpPr>
            <a:cxnSpLocks/>
          </p:cNvCxnSpPr>
          <p:nvPr/>
        </p:nvCxnSpPr>
        <p:spPr>
          <a:xfrm>
            <a:off x="436881" y="1929632"/>
            <a:ext cx="521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2797" y="1375634"/>
            <a:ext cx="36631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별 평균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소비금액은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같다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별 평균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소비금액은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다르다</a:t>
            </a:r>
          </a:p>
        </p:txBody>
      </p:sp>
      <p:graphicFrame>
        <p:nvGraphicFramePr>
          <p:cNvPr id="7" name="다이어그램 6"/>
          <p:cNvGraphicFramePr/>
          <p:nvPr/>
        </p:nvGraphicFramePr>
        <p:xfrm>
          <a:off x="436881" y="2612570"/>
          <a:ext cx="8128000" cy="243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6881" y="2772265"/>
            <a:ext cx="25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ANOVA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 조건 확인</a:t>
            </a:r>
          </a:p>
        </p:txBody>
      </p:sp>
      <p:graphicFrame>
        <p:nvGraphicFramePr>
          <p:cNvPr id="25" name="다이어그램 24"/>
          <p:cNvGraphicFramePr/>
          <p:nvPr/>
        </p:nvGraphicFramePr>
        <p:xfrm>
          <a:off x="436881" y="4426297"/>
          <a:ext cx="8128000" cy="243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36881" y="458599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비모수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 및 사후 검정</a:t>
            </a:r>
          </a:p>
        </p:txBody>
      </p:sp>
      <p:grpSp>
        <p:nvGrpSpPr>
          <p:cNvPr id="28" name="그룹 27"/>
          <p:cNvGrpSpPr/>
          <p:nvPr/>
        </p:nvGrpSpPr>
        <p:grpSpPr>
          <a:xfrm rot="9900000">
            <a:off x="4028200" y="4631763"/>
            <a:ext cx="1618025" cy="230176"/>
            <a:chOff x="2529239" y="1065126"/>
            <a:chExt cx="487156" cy="301449"/>
          </a:xfrm>
        </p:grpSpPr>
        <p:sp>
          <p:nvSpPr>
            <p:cNvPr id="29" name="오른쪽 화살표 28"/>
            <p:cNvSpPr/>
            <p:nvPr/>
          </p:nvSpPr>
          <p:spPr>
            <a:xfrm>
              <a:off x="2529239" y="1065126"/>
              <a:ext cx="487156" cy="30144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오른쪽 화살표 4"/>
            <p:cNvSpPr txBox="1"/>
            <p:nvPr/>
          </p:nvSpPr>
          <p:spPr>
            <a:xfrm>
              <a:off x="2529239" y="1125416"/>
              <a:ext cx="396721" cy="1808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800" kern="1200" dirty="0"/>
            </a:p>
          </p:txBody>
        </p:sp>
      </p:grpSp>
      <p:sp>
        <p:nvSpPr>
          <p:cNvPr id="15" name="한쪽 모서리가 잘린 사각형 14"/>
          <p:cNvSpPr/>
          <p:nvPr/>
        </p:nvSpPr>
        <p:spPr>
          <a:xfrm>
            <a:off x="6876245" y="952697"/>
            <a:ext cx="4486415" cy="1953869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50~60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여성 기준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20~40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endParaRPr lang="en-US" altLang="ko-KR" sz="2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70~90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</a:t>
            </a:r>
          </a:p>
        </p:txBody>
      </p:sp>
    </p:spTree>
    <p:extLst>
      <p:ext uri="{BB962C8B-B14F-4D97-AF65-F5344CB8AC3E}">
        <p14:creationId xmlns:p14="http://schemas.microsoft.com/office/powerpoint/2010/main" val="3002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Graphic spid="25" grpId="0">
        <p:bldAsOne/>
      </p:bldGraphic>
      <p:bldP spid="26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50~60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여성 고객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소집단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프로모션 참여 분포에 대한 적합성 검정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87B0A5-030E-4701-B438-AB33C036D5EE}"/>
              </a:ext>
            </a:extLst>
          </p:cNvPr>
          <p:cNvCxnSpPr>
            <a:cxnSpLocks/>
          </p:cNvCxnSpPr>
          <p:nvPr/>
        </p:nvCxnSpPr>
        <p:spPr>
          <a:xfrm>
            <a:off x="436881" y="1929632"/>
            <a:ext cx="521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2797" y="1375634"/>
            <a:ext cx="4408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프로모션의 참여 분포는 같다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프로모션에 대한 더 큰 참여가 있다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881" y="262052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참으로 가정할 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1145" y="2768421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 실시</a:t>
            </a: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7447279" y="4136569"/>
            <a:ext cx="4486415" cy="1953869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50~60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여성의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프로모션의 참여 분포는 같다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3798" y="4695081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0391" y="608173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균등 분포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3494" y="36110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/ 8 = 0.125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1" name="꺾인 연결선 20"/>
          <p:cNvCxnSpPr>
            <a:stCxn id="10" idx="0"/>
          </p:cNvCxnSpPr>
          <p:nvPr/>
        </p:nvCxnSpPr>
        <p:spPr>
          <a:xfrm rot="5400000" flipH="1" flipV="1">
            <a:off x="5930389" y="2732080"/>
            <a:ext cx="654124" cy="110382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47040" y="3426389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 0.64 &gt; 0.05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36931AF-3217-4E14-8CAF-73BD9FC62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885363"/>
              </p:ext>
            </p:extLst>
          </p:nvPr>
        </p:nvGraphicFramePr>
        <p:xfrm>
          <a:off x="330370" y="3137753"/>
          <a:ext cx="3683335" cy="342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B0F9B9-811B-442B-B6A4-B85331E40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58" y="4064861"/>
            <a:ext cx="2470228" cy="18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15" grpId="0" animBg="1"/>
      <p:bldP spid="4" grpId="0"/>
      <p:bldP spid="9" grpId="0"/>
      <p:bldP spid="10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B31F3-AAEB-45B6-9266-8465BD938FEA}"/>
              </a:ext>
            </a:extLst>
          </p:cNvPr>
          <p:cNvSpPr/>
          <p:nvPr/>
        </p:nvSpPr>
        <p:spPr>
          <a:xfrm>
            <a:off x="7029619" y="2434734"/>
            <a:ext cx="3745061" cy="1838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FF6AFC-6545-478B-B768-3E7599E22F15}"/>
              </a:ext>
            </a:extLst>
          </p:cNvPr>
          <p:cNvSpPr/>
          <p:nvPr/>
        </p:nvSpPr>
        <p:spPr>
          <a:xfrm>
            <a:off x="1244338" y="1821089"/>
            <a:ext cx="4688588" cy="1838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10DDE2-006D-4330-847D-14E7FBA47D70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DE0B4-C697-4044-938D-AC2B352CFE22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&amp; 5.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50~60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고객과 신규 고객의 프로모션 참여 분포 적합성 검정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D8C04-CDB7-4D32-9D4A-7A91A2248C31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87B0A5-030E-4701-B438-AB33C036D5EE}"/>
              </a:ext>
            </a:extLst>
          </p:cNvPr>
          <p:cNvCxnSpPr>
            <a:cxnSpLocks/>
          </p:cNvCxnSpPr>
          <p:nvPr/>
        </p:nvCxnSpPr>
        <p:spPr>
          <a:xfrm>
            <a:off x="721361" y="2214112"/>
            <a:ext cx="521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47277" y="1660114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50~60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대의 각 프로모션 참여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기대값은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같다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프로모션에 대한 더 큰 참여가 있다</a:t>
            </a: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721361" y="4378808"/>
            <a:ext cx="4486415" cy="1953869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50~60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프로모션의 참여 분포는 같다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87B0A5-030E-4701-B438-AB33C036D5EE}"/>
              </a:ext>
            </a:extLst>
          </p:cNvPr>
          <p:cNvCxnSpPr>
            <a:cxnSpLocks/>
          </p:cNvCxnSpPr>
          <p:nvPr/>
        </p:nvCxnSpPr>
        <p:spPr>
          <a:xfrm>
            <a:off x="6506642" y="2189525"/>
            <a:ext cx="521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32558" y="1635527"/>
            <a:ext cx="4828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고객의 각 프로모션 참여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기대값은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프로모션에 대한 더 큰 참여가 있다</a:t>
            </a:r>
          </a:p>
        </p:txBody>
      </p:sp>
      <p:sp>
        <p:nvSpPr>
          <p:cNvPr id="20" name="한쪽 모서리가 잘린 사각형 19"/>
          <p:cNvSpPr/>
          <p:nvPr/>
        </p:nvSpPr>
        <p:spPr>
          <a:xfrm>
            <a:off x="6603633" y="4378808"/>
            <a:ext cx="4486415" cy="1953869"/>
          </a:xfrm>
          <a:prstGeom prst="snip1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고객들은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프로모션을 선호한다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기각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H1 </a:t>
            </a:r>
            <a:r>
              <a:rPr lang="ko-KR" altLang="en-US" sz="2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채택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/>
          <p:cNvCxnSpPr>
            <a:stCxn id="2" idx="2"/>
          </p:cNvCxnSpPr>
          <p:nvPr/>
        </p:nvCxnSpPr>
        <p:spPr>
          <a:xfrm flipH="1">
            <a:off x="3327143" y="2860443"/>
            <a:ext cx="9332" cy="1365101"/>
          </a:xfrm>
          <a:prstGeom prst="straightConnector1">
            <a:avLst/>
          </a:prstGeom>
          <a:ln w="76200">
            <a:solidFill>
              <a:srgbClr val="007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8846840" y="2860442"/>
            <a:ext cx="9332" cy="1365101"/>
          </a:xfrm>
          <a:prstGeom prst="straightConnector1">
            <a:avLst/>
          </a:prstGeom>
          <a:ln w="76200">
            <a:solidFill>
              <a:srgbClr val="007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6923" y="3197586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 실시</a:t>
            </a:r>
          </a:p>
        </p:txBody>
      </p:sp>
    </p:spTree>
    <p:extLst>
      <p:ext uri="{BB962C8B-B14F-4D97-AF65-F5344CB8AC3E}">
        <p14:creationId xmlns:p14="http://schemas.microsoft.com/office/powerpoint/2010/main" val="22342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9CD228-FCF1-4EF2-848E-37F78328885F}"/>
              </a:ext>
            </a:extLst>
          </p:cNvPr>
          <p:cNvSpPr/>
          <p:nvPr/>
        </p:nvSpPr>
        <p:spPr>
          <a:xfrm>
            <a:off x="6762470" y="4712970"/>
            <a:ext cx="2457730" cy="20302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B7EAD-599E-43A3-907D-6F26EE5A415B}"/>
              </a:ext>
            </a:extLst>
          </p:cNvPr>
          <p:cNvSpPr/>
          <p:nvPr/>
        </p:nvSpPr>
        <p:spPr>
          <a:xfrm>
            <a:off x="4469130" y="3800118"/>
            <a:ext cx="2063751" cy="20302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AA3309-0B27-4F83-B4CC-307F87BD94B1}"/>
              </a:ext>
            </a:extLst>
          </p:cNvPr>
          <p:cNvSpPr/>
          <p:nvPr/>
        </p:nvSpPr>
        <p:spPr>
          <a:xfrm>
            <a:off x="7461674" y="2888689"/>
            <a:ext cx="2063751" cy="20302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17850-3F14-465F-A061-46EA70CE9EE9}"/>
              </a:ext>
            </a:extLst>
          </p:cNvPr>
          <p:cNvSpPr/>
          <p:nvPr/>
        </p:nvSpPr>
        <p:spPr>
          <a:xfrm>
            <a:off x="8050250" y="5609650"/>
            <a:ext cx="3193060" cy="20302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630CF5-5DFD-40AC-A98C-E68D818C0027}"/>
              </a:ext>
            </a:extLst>
          </p:cNvPr>
          <p:cNvSpPr/>
          <p:nvPr/>
        </p:nvSpPr>
        <p:spPr>
          <a:xfrm>
            <a:off x="594361" y="5617242"/>
            <a:ext cx="1002030" cy="203024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87C38F-C091-4010-9BD3-9BDF8D41A05A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A407A-4494-497C-A11E-2E65644BA079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검정 및 결론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결론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E999-E69F-431E-B37C-58D5F0563729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510CC-811A-480B-A110-D55F5D430A54}"/>
              </a:ext>
            </a:extLst>
          </p:cNvPr>
          <p:cNvSpPr txBox="1"/>
          <p:nvPr/>
        </p:nvSpPr>
        <p:spPr>
          <a:xfrm>
            <a:off x="478542" y="2643203"/>
            <a:ext cx="1139349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남성 고객이 여성 고객보다 많지만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금액은 여성 고객이 더 많다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 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이상 여성 고객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주력 고객층이다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주력 고객층이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특별하게 선호하는 프로모션은 없다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따라서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수익성이 좋은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 좋은 프로모션이다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고객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은 프로모션 참여나 거래 빈도 측면에서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주요한 고객층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이들은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프로모션을 특히 선호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437B6E-FAF0-4FDC-8CD3-E2D8799113D0}"/>
              </a:ext>
            </a:extLst>
          </p:cNvPr>
          <p:cNvSpPr/>
          <p:nvPr/>
        </p:nvSpPr>
        <p:spPr>
          <a:xfrm>
            <a:off x="319961" y="1630837"/>
            <a:ext cx="11552078" cy="4912203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56B2A-3908-4600-A952-826849526506}"/>
              </a:ext>
            </a:extLst>
          </p:cNvPr>
          <p:cNvSpPr txBox="1"/>
          <p:nvPr/>
        </p:nvSpPr>
        <p:spPr>
          <a:xfrm>
            <a:off x="3459637" y="1248350"/>
            <a:ext cx="5033913" cy="83099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007047"/>
                </a:solidFill>
                <a:latin typeface="Santana-Black" panose="02000A03050000020004" pitchFamily="2" charset="-127"/>
                <a:ea typeface="Santana-Black" panose="02000A03050000020004" pitchFamily="2" charset="-127"/>
              </a:defRPr>
            </a:lvl1pPr>
          </a:lstStyle>
          <a:p>
            <a:pPr algn="ctr"/>
            <a:r>
              <a:rPr lang="en-US" altLang="ko-K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785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3F4A5-5245-480B-A654-49F93E1AF3B0}"/>
              </a:ext>
            </a:extLst>
          </p:cNvPr>
          <p:cNvSpPr txBox="1"/>
          <p:nvPr/>
        </p:nvSpPr>
        <p:spPr>
          <a:xfrm>
            <a:off x="3048786" y="2921168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9507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A73964-1BC0-4549-9FDA-F8BC5880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33568" b="28651"/>
          <a:stretch/>
        </p:blipFill>
        <p:spPr>
          <a:xfrm>
            <a:off x="5323457" y="6435845"/>
            <a:ext cx="1545086" cy="2583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19EAB6-5CD1-482C-9C7E-7FD2ABE587EC}"/>
              </a:ext>
            </a:extLst>
          </p:cNvPr>
          <p:cNvSpPr txBox="1"/>
          <p:nvPr/>
        </p:nvSpPr>
        <p:spPr>
          <a:xfrm>
            <a:off x="5701501" y="2875002"/>
            <a:ext cx="807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algn="l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2</a:t>
            </a:r>
            <a:endParaRPr lang="ko-KR" altLang="en-US" sz="4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B98B5-60F9-4FBE-930C-F2E1EC9E6FCE}"/>
              </a:ext>
            </a:extLst>
          </p:cNvPr>
          <p:cNvSpPr txBox="1"/>
          <p:nvPr/>
        </p:nvSpPr>
        <p:spPr>
          <a:xfrm>
            <a:off x="6868543" y="3950756"/>
            <a:ext cx="1569117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탐색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5B20-E769-4FE5-BFD1-5400A37A91FB}"/>
              </a:ext>
            </a:extLst>
          </p:cNvPr>
          <p:cNvSpPr txBox="1"/>
          <p:nvPr/>
        </p:nvSpPr>
        <p:spPr>
          <a:xfrm>
            <a:off x="6754760" y="2875001"/>
            <a:ext cx="4836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altLang="ko-KR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650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B3C02-BBDA-472E-935F-5EEDAEC0B660}"/>
              </a:ext>
            </a:extLst>
          </p:cNvPr>
          <p:cNvSpPr txBox="1"/>
          <p:nvPr/>
        </p:nvSpPr>
        <p:spPr>
          <a:xfrm>
            <a:off x="8000818" y="1682265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전처리를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위한 데이터 살펴보기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10C052-5128-4AB7-8D73-5F0D16B12603}"/>
              </a:ext>
            </a:extLst>
          </p:cNvPr>
          <p:cNvCxnSpPr/>
          <p:nvPr/>
        </p:nvCxnSpPr>
        <p:spPr>
          <a:xfrm>
            <a:off x="444817" y="2200827"/>
            <a:ext cx="114099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E1DDB-64D3-40A1-8541-B532F3D2291D}"/>
              </a:ext>
            </a:extLst>
          </p:cNvPr>
          <p:cNvSpPr/>
          <p:nvPr/>
        </p:nvSpPr>
        <p:spPr>
          <a:xfrm>
            <a:off x="4347170" y="5002347"/>
            <a:ext cx="3535512" cy="721285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4377A-52CD-4F47-91A5-05F87BD22505}"/>
              </a:ext>
            </a:extLst>
          </p:cNvPr>
          <p:cNvSpPr txBox="1"/>
          <p:nvPr/>
        </p:nvSpPr>
        <p:spPr>
          <a:xfrm>
            <a:off x="5729351" y="4984096"/>
            <a:ext cx="840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profile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343D2-8C5C-483F-B5D3-53D075436371}"/>
              </a:ext>
            </a:extLst>
          </p:cNvPr>
          <p:cNvSpPr txBox="1"/>
          <p:nvPr/>
        </p:nvSpPr>
        <p:spPr>
          <a:xfrm>
            <a:off x="4421249" y="5300573"/>
            <a:ext cx="338735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멤버십 가입 시 등록된 고객 정보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D59807-95A9-4C24-8071-F5DA712FFBF5}"/>
              </a:ext>
            </a:extLst>
          </p:cNvPr>
          <p:cNvSpPr/>
          <p:nvPr/>
        </p:nvSpPr>
        <p:spPr>
          <a:xfrm>
            <a:off x="455495" y="5002304"/>
            <a:ext cx="3535512" cy="721329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322BF-0B2C-4C00-A1FC-6EE3D98D91AE}"/>
              </a:ext>
            </a:extLst>
          </p:cNvPr>
          <p:cNvSpPr txBox="1"/>
          <p:nvPr/>
        </p:nvSpPr>
        <p:spPr>
          <a:xfrm>
            <a:off x="1693907" y="4984096"/>
            <a:ext cx="105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portfolio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06956-10CA-4A30-B766-38BE5A873322}"/>
              </a:ext>
            </a:extLst>
          </p:cNvPr>
          <p:cNvSpPr txBox="1"/>
          <p:nvPr/>
        </p:nvSpPr>
        <p:spPr>
          <a:xfrm>
            <a:off x="607433" y="5302172"/>
            <a:ext cx="321113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스타벅스 프로모션 데이터가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담긴 파일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DE11A3-6E13-4580-8EE0-3D34FA14638C}"/>
              </a:ext>
            </a:extLst>
          </p:cNvPr>
          <p:cNvSpPr/>
          <p:nvPr/>
        </p:nvSpPr>
        <p:spPr>
          <a:xfrm>
            <a:off x="8218923" y="5002347"/>
            <a:ext cx="3535512" cy="721285"/>
          </a:xfrm>
          <a:prstGeom prst="rect">
            <a:avLst/>
          </a:prstGeom>
          <a:solidFill>
            <a:srgbClr val="007047"/>
          </a:solidFill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0688F-20E2-490B-A184-1E2DB53A4F82}"/>
              </a:ext>
            </a:extLst>
          </p:cNvPr>
          <p:cNvSpPr txBox="1"/>
          <p:nvPr/>
        </p:nvSpPr>
        <p:spPr>
          <a:xfrm>
            <a:off x="9474845" y="4984096"/>
            <a:ext cx="1175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transcript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2A648-BD7A-4621-86EF-7638DA7ED75C}"/>
              </a:ext>
            </a:extLst>
          </p:cNvPr>
          <p:cNvSpPr txBox="1"/>
          <p:nvPr/>
        </p:nvSpPr>
        <p:spPr>
          <a:xfrm>
            <a:off x="8371155" y="5300573"/>
            <a:ext cx="3383280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고객이 프로모션에 반응한 데이터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ID Card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87" y="3112083"/>
            <a:ext cx="1357239" cy="135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conmonstr.com/wp-content/g/gd/makefg.php?i=../assets/preview/2018/png/iconmonstr-marketing-27.png&amp;r=0&amp;g=0&amp;b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11" y="3112083"/>
            <a:ext cx="1357241" cy="1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12" y="3132007"/>
            <a:ext cx="1461022" cy="146102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B2BB77F-C071-4C55-8CAD-EC5442A15766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3BB29-286C-4D75-A383-3F5FC14988C6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4E181-E49C-4BB1-BDC9-F42E86ED5D9A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32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AA593C-A6AE-46EF-8F3D-A64809EDCB5B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8B072E-FEDB-4FE3-BB61-6DA4A5639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2" t="1" r="-415" b="-1944"/>
          <a:stretch/>
        </p:blipFill>
        <p:spPr>
          <a:xfrm>
            <a:off x="436881" y="2296897"/>
            <a:ext cx="11385664" cy="415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F57354-E6A4-4885-9E18-7FCAA39C265B}"/>
              </a:ext>
            </a:extLst>
          </p:cNvPr>
          <p:cNvSpPr/>
          <p:nvPr/>
        </p:nvSpPr>
        <p:spPr>
          <a:xfrm>
            <a:off x="484325" y="2997367"/>
            <a:ext cx="11285044" cy="3367574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99ACB8-802F-48B8-848D-C2F8FC22BF99}"/>
              </a:ext>
            </a:extLst>
          </p:cNvPr>
          <p:cNvSpPr/>
          <p:nvPr/>
        </p:nvSpPr>
        <p:spPr>
          <a:xfrm>
            <a:off x="493290" y="2256691"/>
            <a:ext cx="11275520" cy="384401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68B039-381B-4E79-A130-B28C038FA7E7}"/>
              </a:ext>
            </a:extLst>
          </p:cNvPr>
          <p:cNvGrpSpPr/>
          <p:nvPr/>
        </p:nvGrpSpPr>
        <p:grpSpPr>
          <a:xfrm>
            <a:off x="778614" y="1786791"/>
            <a:ext cx="2618614" cy="467885"/>
            <a:chOff x="701041" y="2874319"/>
            <a:chExt cx="2618614" cy="46788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3126E0-5904-49BB-BCBB-914347327ADD}"/>
                </a:ext>
              </a:extLst>
            </p:cNvPr>
            <p:cNvSpPr/>
            <p:nvPr/>
          </p:nvSpPr>
          <p:spPr>
            <a:xfrm>
              <a:off x="701041" y="2874319"/>
              <a:ext cx="2618614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EF6BC-0895-424E-A9C2-EC539D48F462}"/>
                </a:ext>
              </a:extLst>
            </p:cNvPr>
            <p:cNvSpPr txBox="1"/>
            <p:nvPr/>
          </p:nvSpPr>
          <p:spPr>
            <a:xfrm>
              <a:off x="747142" y="2926184"/>
              <a:ext cx="25725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 참여시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할인 금액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($)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A2A95D-2524-4213-99D5-C2BEEBD538C8}"/>
              </a:ext>
            </a:extLst>
          </p:cNvPr>
          <p:cNvGrpSpPr/>
          <p:nvPr/>
        </p:nvGrpSpPr>
        <p:grpSpPr>
          <a:xfrm>
            <a:off x="1479653" y="3364272"/>
            <a:ext cx="2953893" cy="478045"/>
            <a:chOff x="1483360" y="3721652"/>
            <a:chExt cx="2953893" cy="4780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6DA10C-106D-4DBD-AE37-236F743116E0}"/>
                </a:ext>
              </a:extLst>
            </p:cNvPr>
            <p:cNvSpPr/>
            <p:nvPr/>
          </p:nvSpPr>
          <p:spPr>
            <a:xfrm>
              <a:off x="1483360" y="3731812"/>
              <a:ext cx="2953893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F9671B-867B-46A0-BE72-B9B048D577DA}"/>
                </a:ext>
              </a:extLst>
            </p:cNvPr>
            <p:cNvSpPr txBox="1"/>
            <p:nvPr/>
          </p:nvSpPr>
          <p:spPr>
            <a:xfrm>
              <a:off x="1524987" y="3721652"/>
              <a:ext cx="2870638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홍보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위해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사용된 수단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2352205-6C8B-4508-B833-C522BBC20347}"/>
              </a:ext>
            </a:extLst>
          </p:cNvPr>
          <p:cNvGrpSpPr/>
          <p:nvPr/>
        </p:nvGrpSpPr>
        <p:grpSpPr>
          <a:xfrm>
            <a:off x="702795" y="2246548"/>
            <a:ext cx="691513" cy="738699"/>
            <a:chOff x="704470" y="2918901"/>
            <a:chExt cx="691513" cy="7386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A2E7B-17D5-41AD-92D4-E2A6E445DF88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7967999-AC2F-4BEE-BAC9-68820A74F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9908BF1-72ED-4E15-BD82-E8A8EB19A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536" y="2918901"/>
              <a:ext cx="243840" cy="201168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C884F15-F249-4652-888A-67C74E965FD3}"/>
              </a:ext>
            </a:extLst>
          </p:cNvPr>
          <p:cNvGrpSpPr/>
          <p:nvPr/>
        </p:nvGrpSpPr>
        <p:grpSpPr>
          <a:xfrm>
            <a:off x="4585947" y="2251582"/>
            <a:ext cx="890097" cy="724927"/>
            <a:chOff x="704470" y="2932673"/>
            <a:chExt cx="691513" cy="7249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405F3BA-0971-4947-8626-20CDD914A965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9EF55BE-64F3-42FE-AC82-8276FC16A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656F482-D563-42CA-8FBB-B27D5521E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430A570-3E7E-47BE-A50A-828A614F9EBA}"/>
              </a:ext>
            </a:extLst>
          </p:cNvPr>
          <p:cNvGrpSpPr/>
          <p:nvPr/>
        </p:nvGrpSpPr>
        <p:grpSpPr>
          <a:xfrm>
            <a:off x="4587002" y="1767777"/>
            <a:ext cx="2682382" cy="484867"/>
            <a:chOff x="4587621" y="2423064"/>
            <a:chExt cx="2682382" cy="48486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20BABC4-7A51-4D29-9E24-5D90815FEAF5}"/>
                </a:ext>
              </a:extLst>
            </p:cNvPr>
            <p:cNvSpPr/>
            <p:nvPr/>
          </p:nvSpPr>
          <p:spPr>
            <a:xfrm>
              <a:off x="4587622" y="2440046"/>
              <a:ext cx="2618614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B13868-E52C-4A37-AA12-F1469C91AE96}"/>
                </a:ext>
              </a:extLst>
            </p:cNvPr>
            <p:cNvSpPr txBox="1"/>
            <p:nvPr/>
          </p:nvSpPr>
          <p:spPr>
            <a:xfrm>
              <a:off x="4587621" y="2423064"/>
              <a:ext cx="2682382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 참여를 위한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최소비용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34CC22-A88A-42F1-BDCE-1CF50AD2FDD6}"/>
              </a:ext>
            </a:extLst>
          </p:cNvPr>
          <p:cNvGrpSpPr/>
          <p:nvPr/>
        </p:nvGrpSpPr>
        <p:grpSpPr>
          <a:xfrm rot="10800000">
            <a:off x="1477978" y="2658308"/>
            <a:ext cx="942500" cy="724927"/>
            <a:chOff x="704470" y="2932673"/>
            <a:chExt cx="691513" cy="72492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BADE3D-7CCB-4841-80D8-936D0847F8F7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0557361-B8C8-4B7C-83BD-E5546C96F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C7DD628-19C4-481E-8E3C-6D677D8FB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6D4847E-2D5A-4410-AB03-9C31D3C067A7}"/>
              </a:ext>
            </a:extLst>
          </p:cNvPr>
          <p:cNvGrpSpPr/>
          <p:nvPr/>
        </p:nvGrpSpPr>
        <p:grpSpPr>
          <a:xfrm rot="10800000">
            <a:off x="5515522" y="2650904"/>
            <a:ext cx="834388" cy="724927"/>
            <a:chOff x="704470" y="2932673"/>
            <a:chExt cx="691513" cy="72492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9231A84-A9B8-4384-A4DC-0F28C8C37E9E}"/>
                </a:ext>
              </a:extLst>
            </p:cNvPr>
            <p:cNvSpPr/>
            <p:nvPr/>
          </p:nvSpPr>
          <p:spPr>
            <a:xfrm>
              <a:off x="704470" y="3331375"/>
              <a:ext cx="691513" cy="326225"/>
            </a:xfrm>
            <a:prstGeom prst="rect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73EB479-0126-418C-8AD5-B5CB0C43A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32" y="3119268"/>
              <a:ext cx="0" cy="213360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A8B23E-F864-499D-9974-FDA5615BC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009" y="2932673"/>
              <a:ext cx="142084" cy="187396"/>
            </a:xfrm>
            <a:prstGeom prst="line">
              <a:avLst/>
            </a:prstGeom>
            <a:ln w="19050">
              <a:solidFill>
                <a:srgbClr val="007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CB78146-486C-44C7-9A3E-F4F982DE29C1}"/>
              </a:ext>
            </a:extLst>
          </p:cNvPr>
          <p:cNvGrpSpPr/>
          <p:nvPr/>
        </p:nvGrpSpPr>
        <p:grpSpPr>
          <a:xfrm>
            <a:off x="5528452" y="3357450"/>
            <a:ext cx="1740931" cy="484867"/>
            <a:chOff x="4587621" y="2423064"/>
            <a:chExt cx="2682382" cy="48486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6F33AE6-2854-4AF3-BCAB-7D750EDD5140}"/>
                </a:ext>
              </a:extLst>
            </p:cNvPr>
            <p:cNvSpPr/>
            <p:nvPr/>
          </p:nvSpPr>
          <p:spPr>
            <a:xfrm>
              <a:off x="4587622" y="2440046"/>
              <a:ext cx="2618614" cy="467885"/>
            </a:xfrm>
            <a:prstGeom prst="rect">
              <a:avLst/>
            </a:prstGeom>
            <a:solidFill>
              <a:srgbClr val="00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2ECA6-3A95-489E-B902-E25298CE085F}"/>
                </a:ext>
              </a:extLst>
            </p:cNvPr>
            <p:cNvSpPr txBox="1"/>
            <p:nvPr/>
          </p:nvSpPr>
          <p:spPr>
            <a:xfrm>
              <a:off x="4587621" y="2423064"/>
              <a:ext cx="2682382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프로모션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진행 기간</a:t>
              </a:r>
              <a:endPara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5B3045-FC91-45BA-A80F-2A739D6D5A9A}"/>
              </a:ext>
            </a:extLst>
          </p:cNvPr>
          <p:cNvSpPr/>
          <p:nvPr/>
        </p:nvSpPr>
        <p:spPr>
          <a:xfrm>
            <a:off x="7764458" y="1786353"/>
            <a:ext cx="2830342" cy="426143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355871-E23B-4598-8D13-C6EEE99C9EA9}"/>
              </a:ext>
            </a:extLst>
          </p:cNvPr>
          <p:cNvSpPr txBox="1"/>
          <p:nvPr/>
        </p:nvSpPr>
        <p:spPr>
          <a:xfrm>
            <a:off x="8186963" y="1752892"/>
            <a:ext cx="198532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프로모션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4A252E-A4DA-463A-A6D3-9F43932356C6}"/>
              </a:ext>
            </a:extLst>
          </p:cNvPr>
          <p:cNvSpPr/>
          <p:nvPr/>
        </p:nvSpPr>
        <p:spPr>
          <a:xfrm>
            <a:off x="7764457" y="2259028"/>
            <a:ext cx="2830343" cy="1133506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76DBE5-486A-40A8-81B6-F2866BFA4F51}"/>
              </a:ext>
            </a:extLst>
          </p:cNvPr>
          <p:cNvSpPr/>
          <p:nvPr/>
        </p:nvSpPr>
        <p:spPr>
          <a:xfrm>
            <a:off x="6436364" y="2656117"/>
            <a:ext cx="1292858" cy="326225"/>
          </a:xfrm>
          <a:prstGeom prst="rect">
            <a:avLst/>
          </a:prstGeom>
          <a:ln w="19050">
            <a:solidFill>
              <a:srgbClr val="007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353E05-A1C0-4EB9-8524-7A99257644B4}"/>
              </a:ext>
            </a:extLst>
          </p:cNvPr>
          <p:cNvCxnSpPr>
            <a:cxnSpLocks/>
          </p:cNvCxnSpPr>
          <p:nvPr/>
        </p:nvCxnSpPr>
        <p:spPr>
          <a:xfrm flipV="1">
            <a:off x="7460229" y="2271220"/>
            <a:ext cx="0" cy="369872"/>
          </a:xfrm>
          <a:prstGeom prst="line">
            <a:avLst/>
          </a:prstGeom>
          <a:ln w="19050">
            <a:solidFill>
              <a:srgbClr val="007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68A98AE-0736-4FC9-A3D0-A7C89C335CA4}"/>
              </a:ext>
            </a:extLst>
          </p:cNvPr>
          <p:cNvCxnSpPr>
            <a:cxnSpLocks/>
          </p:cNvCxnSpPr>
          <p:nvPr/>
        </p:nvCxnSpPr>
        <p:spPr>
          <a:xfrm flipV="1">
            <a:off x="7460228" y="2033220"/>
            <a:ext cx="327096" cy="238000"/>
          </a:xfrm>
          <a:prstGeom prst="line">
            <a:avLst/>
          </a:prstGeom>
          <a:ln w="19050">
            <a:solidFill>
              <a:srgbClr val="007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F5625B6-9FD4-4222-B29F-3C53415325F4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[Portfolio.csv]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713328-AC49-4383-9C9E-10EC9D96E645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F08BD-49DE-45A8-954A-05409B1C2A11}"/>
              </a:ext>
            </a:extLst>
          </p:cNvPr>
          <p:cNvSpPr txBox="1"/>
          <p:nvPr/>
        </p:nvSpPr>
        <p:spPr>
          <a:xfrm>
            <a:off x="7893104" y="2298791"/>
            <a:ext cx="2728284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bogo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	  : by one get one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discount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	  :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금액 할인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Information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정보전달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E20F07D-6412-4E52-8D7E-3BF6ED568E29}"/>
              </a:ext>
            </a:extLst>
          </p:cNvPr>
          <p:cNvSpPr/>
          <p:nvPr/>
        </p:nvSpPr>
        <p:spPr>
          <a:xfrm>
            <a:off x="2149311" y="1686893"/>
            <a:ext cx="8163612" cy="4553146"/>
          </a:xfrm>
          <a:prstGeom prst="rect">
            <a:avLst/>
          </a:prstGeom>
          <a:noFill/>
          <a:ln>
            <a:solidFill>
              <a:srgbClr val="007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72FA90-92E9-493C-82D3-F050F8A3D402}"/>
              </a:ext>
            </a:extLst>
          </p:cNvPr>
          <p:cNvSpPr/>
          <p:nvPr/>
        </p:nvSpPr>
        <p:spPr>
          <a:xfrm>
            <a:off x="-121919" y="314960"/>
            <a:ext cx="558800" cy="831449"/>
          </a:xfrm>
          <a:prstGeom prst="round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36CDE-B3E3-4F5D-AC31-06179A3C4706}"/>
              </a:ext>
            </a:extLst>
          </p:cNvPr>
          <p:cNvSpPr txBox="1"/>
          <p:nvPr/>
        </p:nvSpPr>
        <p:spPr>
          <a:xfrm>
            <a:off x="436881" y="409891"/>
            <a:ext cx="6096000" cy="6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개요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탐색 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[Portfolio.csv]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AAE918-C5D4-42D4-AD76-6E259F802D71}"/>
              </a:ext>
            </a:extLst>
          </p:cNvPr>
          <p:cNvGrpSpPr/>
          <p:nvPr/>
        </p:nvGrpSpPr>
        <p:grpSpPr>
          <a:xfrm>
            <a:off x="2857157" y="2270872"/>
            <a:ext cx="6590667" cy="3668651"/>
            <a:chOff x="2858807" y="2122517"/>
            <a:chExt cx="5523037" cy="307436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BEFA91-D744-41D5-9A03-16FD0AE68A01}"/>
                </a:ext>
              </a:extLst>
            </p:cNvPr>
            <p:cNvSpPr/>
            <p:nvPr/>
          </p:nvSpPr>
          <p:spPr>
            <a:xfrm>
              <a:off x="4787294" y="4901272"/>
              <a:ext cx="1668664" cy="1676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7E22F4-6B29-455B-A016-F2377B7AE95C}"/>
                </a:ext>
              </a:extLst>
            </p:cNvPr>
            <p:cNvSpPr/>
            <p:nvPr/>
          </p:nvSpPr>
          <p:spPr>
            <a:xfrm>
              <a:off x="4787294" y="4714805"/>
              <a:ext cx="1668664" cy="1676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53706" y="4673659"/>
              <a:ext cx="2479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스타벅스 프로모션 참여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reward 10$ 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지급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DDA0AC-BE01-4C9F-B5CD-23D463A4334A}"/>
                </a:ext>
              </a:extLst>
            </p:cNvPr>
            <p:cNvSpPr/>
            <p:nvPr/>
          </p:nvSpPr>
          <p:spPr>
            <a:xfrm>
              <a:off x="4804526" y="2167367"/>
              <a:ext cx="1577788" cy="1676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7CBFD6-6DCD-42A9-8DA4-991C5A033828}"/>
                </a:ext>
              </a:extLst>
            </p:cNvPr>
            <p:cNvSpPr/>
            <p:nvPr/>
          </p:nvSpPr>
          <p:spPr>
            <a:xfrm>
              <a:off x="4804526" y="2348277"/>
              <a:ext cx="1577788" cy="1676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30881" y="2122517"/>
              <a:ext cx="17250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1400" dirty="0"/>
                <a:t>소비자가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달러 소비</a:t>
              </a:r>
              <a:endPara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difficulty = 10$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19F4B8-E8DA-41E7-A012-2E60CBD0F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07" y="2941834"/>
              <a:ext cx="1210171" cy="12101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DF7028-673A-49E7-9DD7-9909DF31F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865" y="3050538"/>
              <a:ext cx="1263979" cy="12718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7500324-1394-44AE-8274-B3D89F3D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38704" flipH="1">
              <a:off x="4854112" y="2438658"/>
              <a:ext cx="1711598" cy="171159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B6244B-C2ED-4555-8173-D21D03D4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76048" flipH="1">
              <a:off x="4737623" y="3131939"/>
              <a:ext cx="1711598" cy="171159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154A26-3AD8-4DC6-AC52-77488F7FF888}"/>
              </a:ext>
            </a:extLst>
          </p:cNvPr>
          <p:cNvSpPr txBox="1"/>
          <p:nvPr/>
        </p:nvSpPr>
        <p:spPr>
          <a:xfrm>
            <a:off x="93517" y="364171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1AB9A8-8036-42D8-9A7A-155E9764298B}"/>
              </a:ext>
            </a:extLst>
          </p:cNvPr>
          <p:cNvSpPr/>
          <p:nvPr/>
        </p:nvSpPr>
        <p:spPr>
          <a:xfrm>
            <a:off x="2450968" y="1502228"/>
            <a:ext cx="2344297" cy="369332"/>
          </a:xfrm>
          <a:prstGeom prst="rect">
            <a:avLst/>
          </a:prstGeom>
          <a:solidFill>
            <a:srgbClr val="007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A9B60-36C2-4984-BA61-D23CB6DAD640}"/>
              </a:ext>
            </a:extLst>
          </p:cNvPr>
          <p:cNvSpPr txBox="1"/>
          <p:nvPr/>
        </p:nvSpPr>
        <p:spPr>
          <a:xfrm>
            <a:off x="2475400" y="150222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BOGO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프로모션의 경우</a:t>
            </a:r>
          </a:p>
        </p:txBody>
      </p:sp>
    </p:spTree>
    <p:extLst>
      <p:ext uri="{BB962C8B-B14F-4D97-AF65-F5344CB8AC3E}">
        <p14:creationId xmlns:p14="http://schemas.microsoft.com/office/powerpoint/2010/main" val="71242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4504</TotalTime>
  <Words>1994</Words>
  <Application>Microsoft Office PowerPoint</Application>
  <PresentationFormat>와이드스크린</PresentationFormat>
  <Paragraphs>576</Paragraphs>
  <Slides>54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나눔스퀘어_ac Light</vt:lpstr>
      <vt:lpstr>Santana-Black</vt:lpstr>
      <vt:lpstr>나눔스퀘어_ac ExtraBold</vt:lpstr>
      <vt:lpstr>Wingdings</vt:lpstr>
      <vt:lpstr>맑은 고딕</vt:lpstr>
      <vt:lpstr>Cambria Math</vt:lpstr>
      <vt:lpstr>Bauhaus 93</vt:lpstr>
      <vt:lpstr>나눔스퀘어_ac</vt:lpstr>
      <vt:lpstr>나눔스퀘어 Bold</vt:lpstr>
      <vt:lpstr>나눔스퀘어_ac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스타벅스</dc:title>
  <dc:creator>성 호경</dc:creator>
  <cp:lastModifiedBy>성 호경</cp:lastModifiedBy>
  <cp:revision>206</cp:revision>
  <dcterms:created xsi:type="dcterms:W3CDTF">2021-05-24T07:56:38Z</dcterms:created>
  <dcterms:modified xsi:type="dcterms:W3CDTF">2021-07-24T13:07:44Z</dcterms:modified>
</cp:coreProperties>
</file>